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f4ca252bad14697" /><Relationship Type="http://schemas.openxmlformats.org/officeDocument/2006/relationships/extended-properties" Target="/docProps/app.xml" Id="Rcb1c7377138f44bc" /><Relationship Type="http://schemas.openxmlformats.org/officeDocument/2006/relationships/officeDocument" Target="/ppt/presentation.xml" Id="R59c96c64d3024b1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0d37ce4416f45d1"/>
  </p:sldMasterIdLst>
  <p:notesMasterIdLst>
    <p:notesMasterId xmlns:r="http://schemas.openxmlformats.org/officeDocument/2006/relationships" r:id="R7ee577cdb698461a"/>
  </p:notesMasterIdLst>
  <p:sldIdLst>
    <p:sldId xmlns:r="http://schemas.openxmlformats.org/officeDocument/2006/relationships" id="256" r:id="R9f71d1e1f3fd4e5f"/>
    <p:sldId xmlns:r="http://schemas.openxmlformats.org/officeDocument/2006/relationships" id="257" r:id="R61ea05a67b1b4237"/>
    <p:sldId xmlns:r="http://schemas.openxmlformats.org/officeDocument/2006/relationships" id="258" r:id="Rcc27f7be658a4255"/>
    <p:sldId xmlns:r="http://schemas.openxmlformats.org/officeDocument/2006/relationships" id="259" r:id="Rd30e0026d2e64e6c"/>
    <p:sldId xmlns:r="http://schemas.openxmlformats.org/officeDocument/2006/relationships" id="260" r:id="R2ea18aeb36dd440e"/>
    <p:sldId xmlns:r="http://schemas.openxmlformats.org/officeDocument/2006/relationships" id="261" r:id="Rb35f170a5efa4f65"/>
    <p:sldId xmlns:r="http://schemas.openxmlformats.org/officeDocument/2006/relationships" id="262" r:id="R0dff315ecf024fc1"/>
    <p:sldId xmlns:r="http://schemas.openxmlformats.org/officeDocument/2006/relationships" id="263" r:id="Rfb60d14317d84e13"/>
    <p:sldId xmlns:r="http://schemas.openxmlformats.org/officeDocument/2006/relationships" id="264" r:id="Rb027cb7502c843e4"/>
    <p:sldId xmlns:r="http://schemas.openxmlformats.org/officeDocument/2006/relationships" id="265" r:id="R403f13264fc246aa"/>
    <p:sldId xmlns:r="http://schemas.openxmlformats.org/officeDocument/2006/relationships" id="266" r:id="Rd7d288cf3633456f"/>
    <p:sldId xmlns:r="http://schemas.openxmlformats.org/officeDocument/2006/relationships" id="267" r:id="R79706144e8d549e3"/>
    <p:sldId xmlns:r="http://schemas.openxmlformats.org/officeDocument/2006/relationships" id="268" r:id="R1a710be96a384b88"/>
    <p:sldId xmlns:r="http://schemas.openxmlformats.org/officeDocument/2006/relationships" id="269" r:id="Rb3220e98cc924094"/>
    <p:sldId xmlns:r="http://schemas.openxmlformats.org/officeDocument/2006/relationships" id="270" r:id="R30a0e3794cee458d"/>
    <p:sldId xmlns:r="http://schemas.openxmlformats.org/officeDocument/2006/relationships" id="271" r:id="R6d4c984a5bd24acb"/>
    <p:sldId xmlns:r="http://schemas.openxmlformats.org/officeDocument/2006/relationships" id="272" r:id="Rd3968d2fc76f4ee5"/>
    <p:sldId xmlns:r="http://schemas.openxmlformats.org/officeDocument/2006/relationships" id="273" r:id="Rf5254320ce7a4c9f"/>
    <p:sldId xmlns:r="http://schemas.openxmlformats.org/officeDocument/2006/relationships" id="274" r:id="R9704a5a6c8fa484f"/>
    <p:sldId xmlns:r="http://schemas.openxmlformats.org/officeDocument/2006/relationships" id="275" r:id="Rd1837dcda3f84aa2"/>
    <p:sldId xmlns:r="http://schemas.openxmlformats.org/officeDocument/2006/relationships" id="276" r:id="R34b4050417b943a8"/>
    <p:sldId xmlns:r="http://schemas.openxmlformats.org/officeDocument/2006/relationships" id="277" r:id="Rc61eabd3bba644e9"/>
    <p:sldId xmlns:r="http://schemas.openxmlformats.org/officeDocument/2006/relationships" id="278" r:id="R5e6f4353f88e44a7"/>
    <p:sldId xmlns:r="http://schemas.openxmlformats.org/officeDocument/2006/relationships" id="279" r:id="R64cb7e2b7db6462d"/>
    <p:sldId xmlns:r="http://schemas.openxmlformats.org/officeDocument/2006/relationships" id="280" r:id="Ra950e4570d7547f8"/>
    <p:sldId xmlns:r="http://schemas.openxmlformats.org/officeDocument/2006/relationships" id="281" r:id="Ra131e7f818894c84"/>
    <p:sldId xmlns:r="http://schemas.openxmlformats.org/officeDocument/2006/relationships" id="282" r:id="R2f89fe2b029e40a4"/>
    <p:sldId xmlns:r="http://schemas.openxmlformats.org/officeDocument/2006/relationships" id="283" r:id="R1e934e088571410e"/>
    <p:sldId xmlns:r="http://schemas.openxmlformats.org/officeDocument/2006/relationships" id="284" r:id="R1afecd019a704491"/>
    <p:sldId xmlns:r="http://schemas.openxmlformats.org/officeDocument/2006/relationships" id="285" r:id="R6bc9b30bd765428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c63bd3806154ebe" /><Relationship Type="http://schemas.openxmlformats.org/officeDocument/2006/relationships/slideMaster" Target="/ppt/slideMasters/slideMaster1.xml" Id="R40d37ce4416f45d1" /><Relationship Type="http://schemas.openxmlformats.org/officeDocument/2006/relationships/notesMaster" Target="/ppt/notesMasters/notesMaster1.xml" Id="R7ee577cdb698461a" /><Relationship Type="http://schemas.openxmlformats.org/officeDocument/2006/relationships/presProps" Target="/ppt/presProps.xml" Id="R9265ded6f17a4b36" /><Relationship Type="http://schemas.openxmlformats.org/officeDocument/2006/relationships/tableStyles" Target="/ppt/tableStyles.xml" Id="R0f9d7ad31ee84e78" /><Relationship Type="http://schemas.openxmlformats.org/officeDocument/2006/relationships/slide" Target="/ppt/slides/slide1.xml" Id="R9f71d1e1f3fd4e5f" /><Relationship Type="http://schemas.openxmlformats.org/officeDocument/2006/relationships/slide" Target="/ppt/slides/slide2.xml" Id="R61ea05a67b1b4237" /><Relationship Type="http://schemas.openxmlformats.org/officeDocument/2006/relationships/slide" Target="/ppt/slides/slide3.xml" Id="Rcc27f7be658a4255" /><Relationship Type="http://schemas.openxmlformats.org/officeDocument/2006/relationships/slide" Target="/ppt/slides/slide4.xml" Id="Rd30e0026d2e64e6c" /><Relationship Type="http://schemas.openxmlformats.org/officeDocument/2006/relationships/slide" Target="/ppt/slides/slide5.xml" Id="R2ea18aeb36dd440e" /><Relationship Type="http://schemas.openxmlformats.org/officeDocument/2006/relationships/slide" Target="/ppt/slides/slide6.xml" Id="Rb35f170a5efa4f65" /><Relationship Type="http://schemas.openxmlformats.org/officeDocument/2006/relationships/slide" Target="/ppt/slides/slide7.xml" Id="R0dff315ecf024fc1" /><Relationship Type="http://schemas.openxmlformats.org/officeDocument/2006/relationships/slide" Target="/ppt/slides/slide8.xml" Id="Rfb60d14317d84e13" /><Relationship Type="http://schemas.openxmlformats.org/officeDocument/2006/relationships/slide" Target="/ppt/slides/slide9.xml" Id="Rb027cb7502c843e4" /><Relationship Type="http://schemas.openxmlformats.org/officeDocument/2006/relationships/slide" Target="/ppt/slides/slide10.xml" Id="R403f13264fc246aa" /><Relationship Type="http://schemas.openxmlformats.org/officeDocument/2006/relationships/slide" Target="/ppt/slides/slide11.xml" Id="Rd7d288cf3633456f" /><Relationship Type="http://schemas.openxmlformats.org/officeDocument/2006/relationships/slide" Target="/ppt/slides/slide12.xml" Id="R79706144e8d549e3" /><Relationship Type="http://schemas.openxmlformats.org/officeDocument/2006/relationships/slide" Target="/ppt/slides/slide13.xml" Id="R1a710be96a384b88" /><Relationship Type="http://schemas.openxmlformats.org/officeDocument/2006/relationships/slide" Target="/ppt/slides/slide14.xml" Id="Rb3220e98cc924094" /><Relationship Type="http://schemas.openxmlformats.org/officeDocument/2006/relationships/slide" Target="/ppt/slides/slide15.xml" Id="R30a0e3794cee458d" /><Relationship Type="http://schemas.openxmlformats.org/officeDocument/2006/relationships/slide" Target="/ppt/slides/slide16.xml" Id="R6d4c984a5bd24acb" /><Relationship Type="http://schemas.openxmlformats.org/officeDocument/2006/relationships/slide" Target="/ppt/slides/slide17.xml" Id="Rd3968d2fc76f4ee5" /><Relationship Type="http://schemas.openxmlformats.org/officeDocument/2006/relationships/slide" Target="/ppt/slides/slide18.xml" Id="Rf5254320ce7a4c9f" /><Relationship Type="http://schemas.openxmlformats.org/officeDocument/2006/relationships/slide" Target="/ppt/slides/slide19.xml" Id="R9704a5a6c8fa484f" /><Relationship Type="http://schemas.openxmlformats.org/officeDocument/2006/relationships/slide" Target="/ppt/slides/slide20.xml" Id="Rd1837dcda3f84aa2" /><Relationship Type="http://schemas.openxmlformats.org/officeDocument/2006/relationships/slide" Target="/ppt/slides/slide21.xml" Id="R34b4050417b943a8" /><Relationship Type="http://schemas.openxmlformats.org/officeDocument/2006/relationships/slide" Target="/ppt/slides/slide22.xml" Id="Rc61eabd3bba644e9" /><Relationship Type="http://schemas.openxmlformats.org/officeDocument/2006/relationships/slide" Target="/ppt/slides/slide23.xml" Id="R5e6f4353f88e44a7" /><Relationship Type="http://schemas.openxmlformats.org/officeDocument/2006/relationships/slide" Target="/ppt/slides/slide24.xml" Id="R64cb7e2b7db6462d" /><Relationship Type="http://schemas.openxmlformats.org/officeDocument/2006/relationships/slide" Target="/ppt/slides/slide25.xml" Id="Ra950e4570d7547f8" /><Relationship Type="http://schemas.openxmlformats.org/officeDocument/2006/relationships/slide" Target="/ppt/slides/slide26.xml" Id="Ra131e7f818894c84" /><Relationship Type="http://schemas.openxmlformats.org/officeDocument/2006/relationships/slide" Target="/ppt/slides/slide27.xml" Id="R2f89fe2b029e40a4" /><Relationship Type="http://schemas.openxmlformats.org/officeDocument/2006/relationships/slide" Target="/ppt/slides/slide28.xml" Id="R1e934e088571410e" /><Relationship Type="http://schemas.openxmlformats.org/officeDocument/2006/relationships/slide" Target="/ppt/slides/slide29.xml" Id="R1afecd019a704491" /><Relationship Type="http://schemas.openxmlformats.org/officeDocument/2006/relationships/slide" Target="/ppt/slides/slide30.xml" Id="R6bc9b30bd765428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f72dfeb8238488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55e99e0ada7457e" /><Relationship Type="http://schemas.openxmlformats.org/officeDocument/2006/relationships/notesMaster" Target="/ppt/notesMasters/notesMaster1.xml" Id="R55425c2687bc400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933da09497b4e2d" /><Relationship Type="http://schemas.openxmlformats.org/officeDocument/2006/relationships/notesMaster" Target="/ppt/notesMasters/notesMaster1.xml" Id="R3e6412c7ff22451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48eb30a755f491a" /><Relationship Type="http://schemas.openxmlformats.org/officeDocument/2006/relationships/notesMaster" Target="/ppt/notesMasters/notesMaster1.xml" Id="R55bcc8911cb3407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34e53b41ff04f95" /><Relationship Type="http://schemas.openxmlformats.org/officeDocument/2006/relationships/notesMaster" Target="/ppt/notesMasters/notesMaster1.xml" Id="Rc7a143f0db51413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799da55811045ab" /><Relationship Type="http://schemas.openxmlformats.org/officeDocument/2006/relationships/notesMaster" Target="/ppt/notesMasters/notesMaster1.xml" Id="R029da93674f546b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1eec5c088334719" /><Relationship Type="http://schemas.openxmlformats.org/officeDocument/2006/relationships/notesMaster" Target="/ppt/notesMasters/notesMaster1.xml" Id="R40de8760912a4a0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a75bb9b0aa54424" /><Relationship Type="http://schemas.openxmlformats.org/officeDocument/2006/relationships/notesMaster" Target="/ppt/notesMasters/notesMaster1.xml" Id="Rc68540f02ead4b5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408dea66db8467c" /><Relationship Type="http://schemas.openxmlformats.org/officeDocument/2006/relationships/notesMaster" Target="/ppt/notesMasters/notesMaster1.xml" Id="Re9ceec26cc144ea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87aecdd52e5403f" /><Relationship Type="http://schemas.openxmlformats.org/officeDocument/2006/relationships/notesMaster" Target="/ppt/notesMasters/notesMaster1.xml" Id="R2fa4588c92da4ad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b8f8761bc384e21" /><Relationship Type="http://schemas.openxmlformats.org/officeDocument/2006/relationships/notesMaster" Target="/ppt/notesMasters/notesMaster1.xml" Id="Rb27880001621419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13dde72c7d64439" /><Relationship Type="http://schemas.openxmlformats.org/officeDocument/2006/relationships/notesMaster" Target="/ppt/notesMasters/notesMaster1.xml" Id="Rbc63318b39654dc3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015e64f9dd4c4ee6" /><Relationship Type="http://schemas.openxmlformats.org/officeDocument/2006/relationships/notesMaster" Target="/ppt/notesMasters/notesMaster1.xml" Id="R911505cc84bb451b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1023ee2099da4fab" /><Relationship Type="http://schemas.openxmlformats.org/officeDocument/2006/relationships/notesMaster" Target="/ppt/notesMasters/notesMaster1.xml" Id="R45cd3eaf47cc4844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99a7dab807414ccc" /><Relationship Type="http://schemas.openxmlformats.org/officeDocument/2006/relationships/notesMaster" Target="/ppt/notesMasters/notesMaster1.xml" Id="R27f85df7e0d64d29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cabca0ec20534bc9" /><Relationship Type="http://schemas.openxmlformats.org/officeDocument/2006/relationships/notesMaster" Target="/ppt/notesMasters/notesMaster1.xml" Id="R777df7b2faed4153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d1b0fc4b578b4416" /><Relationship Type="http://schemas.openxmlformats.org/officeDocument/2006/relationships/notesMaster" Target="/ppt/notesMasters/notesMaster1.xml" Id="R56da6499233f4918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885bc3bb221642b9" /><Relationship Type="http://schemas.openxmlformats.org/officeDocument/2006/relationships/notesMaster" Target="/ppt/notesMasters/notesMaster1.xml" Id="R9691d31d094b4a36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27f20313f103412e" /><Relationship Type="http://schemas.openxmlformats.org/officeDocument/2006/relationships/notesMaster" Target="/ppt/notesMasters/notesMaster1.xml" Id="R84ff38e242cf4104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b60583f688c54671" /><Relationship Type="http://schemas.openxmlformats.org/officeDocument/2006/relationships/notesMaster" Target="/ppt/notesMasters/notesMaster1.xml" Id="Rc30ffbf544124a28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51ec10bab356479a" /><Relationship Type="http://schemas.openxmlformats.org/officeDocument/2006/relationships/notesMaster" Target="/ppt/notesMasters/notesMaster1.xml" Id="R2a74bffcd1894b55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4ebf00513c65477d" /><Relationship Type="http://schemas.openxmlformats.org/officeDocument/2006/relationships/notesMaster" Target="/ppt/notesMasters/notesMaster1.xml" Id="R5c2324db92ae4a1c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db5bfc82f70f4fa4" /><Relationship Type="http://schemas.openxmlformats.org/officeDocument/2006/relationships/notesMaster" Target="/ppt/notesMasters/notesMaster1.xml" Id="R214f056f599a4400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56abc0d4bad64d50" /><Relationship Type="http://schemas.openxmlformats.org/officeDocument/2006/relationships/notesMaster" Target="/ppt/notesMasters/notesMaster1.xml" Id="Ra312689f08b54edb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8fad2defceef4568" /><Relationship Type="http://schemas.openxmlformats.org/officeDocument/2006/relationships/notesMaster" Target="/ppt/notesMasters/notesMaster1.xml" Id="Rde170193957a458d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f1cc05996ffc4cf6" /><Relationship Type="http://schemas.openxmlformats.org/officeDocument/2006/relationships/notesMaster" Target="/ppt/notesMasters/notesMaster1.xml" Id="R0eb9eaf43f3047f7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0b9b8c7643d74664" /><Relationship Type="http://schemas.openxmlformats.org/officeDocument/2006/relationships/notesMaster" Target="/ppt/notesMasters/notesMaster1.xml" Id="R33819089f83d4243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7d42f3b4bcd443c3" /><Relationship Type="http://schemas.openxmlformats.org/officeDocument/2006/relationships/notesMaster" Target="/ppt/notesMasters/notesMaster1.xml" Id="Rc6928a087be04260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5379158e8e254352" /><Relationship Type="http://schemas.openxmlformats.org/officeDocument/2006/relationships/notesMaster" Target="/ppt/notesMasters/notesMaster1.xml" Id="R0cb6767c461a4908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215e5deb1aab48df" /><Relationship Type="http://schemas.openxmlformats.org/officeDocument/2006/relationships/notesMaster" Target="/ppt/notesMasters/notesMaster1.xml" Id="R53117ca2dacb462a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b19e6455cb164d2d" /><Relationship Type="http://schemas.openxmlformats.org/officeDocument/2006/relationships/notesMaster" Target="/ppt/notesMasters/notesMaster1.xml" Id="Rcff4227093254ec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Content source: the user-supplied Chinese oral film brochure, page 1. Brand and contact details follow the user's instructions. Visual references: https://www.oralstripsoem.com/ and https://www.petoralstrips.com/ 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Content source: the user-supplied Chinese oral film brochure, page 2. Brand and contact details follow the user's instructions. Visual references: https://www.oralstripsoem.com/ and https://www.petoralstrips.com/ 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Content source: the user-supplied Chinese oral film brochure, page 3. Brand and contact details follow the user's instructions. Visual references: https://www.oralstripsoem.com/ and https://www.petoralstrips.com/ 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Content source: the user-supplied Chinese oral film brochure, page 4. Brand and contact details follow the user's instructions. Visual references: https://www.oralstripsoem.com/ and https://www.petoralstrips.com/ 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Content source: the user-supplied Chinese oral film brochure, page 5. Brand and contact details follow the user's instructions. Visual references: https://www.oralstripsoem.com/ and https://www.petoralstrips.com/ 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Content source: the user-supplied Chinese oral film brochure, page 6. Brand and contact details follow the user's instructions. Visual references: https://www.oralstripsoem.com/ and https://www.petoralstrips.com/ 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Content source: the user-supplied Chinese oral film brochure, page 7. Brand and contact details follow the user's instructions. Visual references: https://www.oralstripsoem.com/ and https://www.petoralstrips.com/ 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Content source: the user-supplied Chinese oral film brochure, page 8. Brand and contact details follow the user's instructions. Visual references: https://www.oralstripsoem.com/ and https://www.petoralstrips.com/ 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Content source: the user-supplied Chinese oral film brochure, page 9. Brand and contact details follow the user's instructions. Visual references: https://www.oralstripsoem.com/ and https://www.petoralstrips.com/ 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Content source: the user-supplied Chinese oral film brochure, page 10. Brand and contact details follow the user's instructions. Visual references: https://www.oralstripsoem.com/ and https://www.petoralstrips.com/ 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Content source: the user-supplied Chinese oral film brochure, page 11. Brand and contact details follow the user's instructions. Visual references: https://www.oralstripsoem.com/ and https://www.petoralstrips.com/ 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Content source: the user-supplied Chinese oral film brochure, page 12. Brand and contact details follow the user's instructions. Visual references: https://www.oralstripsoem.com/ and https://www.petoralstrips.com/ 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Content source: the user-supplied Chinese oral film brochure, page 13. Brand and contact details follow the user's instructions. Visual references: https://www.oralstripsoem.com/ and https://www.petoralstrips.com/ 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Content source: the user-supplied Chinese oral film brochure, page 14. Brand and contact details follow the user's instructions. Visual references: https://www.oralstripsoem.com/ and https://www.petoralstrips.com/ 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Content source: the user-supplied Chinese oral film brochure, page 15. Brand and contact details follow the user's instructions. Visual references: https://www.oralstripsoem.com/ and https://www.petoralstrips.com/ 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Content source: the user-supplied Chinese oral film brochure, page 16. Brand and contact details follow the user's instructions. Visual references: https://www.oralstripsoem.com/ and https://www.petoralstrips.com/ 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Content source: the user-supplied Chinese oral film brochure, page 17. Brand and contact details follow the user's instructions. Visual references: https://www.oralstripsoem.com/ and https://www.petoralstrips.com/ 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Content source: the user-supplied Chinese oral film brochure, page 18. Brand and contact details follow the user's instructions. Visual references: https://www.oralstripsoem.com/ and https://www.petoralstrips.com/ 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Content source: the user-supplied Chinese oral film brochure, page 19. Brand and contact details follow the user's instructions. Visual references: https://www.oralstripsoem.com/ and https://www.petoralstrips.com/ 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Content source: the user-supplied Chinese oral film brochure, page 20. Brand and contact details follow the user's instructions. Visual references: https://www.oralstripsoem.com/ and https://www.petoralstrips.com/ 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Content source: the user-supplied Chinese oral film brochure, page 21. Brand and contact details follow the user's instructions. Visual references: https://www.oralstripsoem.com/ and https://www.petoralstrips.com/ 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Content source: the user-supplied Chinese oral film brochure, page 22. Brand and contact details follow the user's instructions. Visual references: https://www.oralstripsoem.com/ and https://www.petoralstrips.com/ 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Content source: the user-supplied Chinese oral film brochure, page 23. Brand and contact details follow the user's instructions. Visual references: https://www.oralstripsoem.com/ and https://www.petoralstrips.com/ 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Content source: the user-supplied Chinese oral film brochure, page 24. Brand and contact details follow the user's instructions. Visual references: https://www.oralstripsoem.com/ and https://www.petoralstrips.com/ 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Content source: the user-supplied Chinese oral film brochure, page 25. Brand and contact details follow the user's instructions. Visual references: https://www.oralstripsoem.com/ and https://www.petoralstrips.com/ 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Content source: the user-supplied Chinese oral film brochure, page 26. Brand and contact details follow the user's instructions. Visual references: https://www.oralstripsoem.com/ and https://www.petoralstrips.com/ 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Content source: the user-supplied Chinese oral film brochure, page 27. Brand and contact details follow the user's instructions. Visual references: https://www.oralstripsoem.com/ and https://www.petoralstrips.com/ 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Content source: the user-supplied Chinese oral film brochure, page 28. Brand and contact details follow the user's instructions. Visual references: https://www.oralstripsoem.com/ and https://www.petoralstrips.com/ 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Content source: the user-supplied Chinese oral film brochure, page 29. Brand and contact details follow the user's instructions. Visual references: https://www.oralstripsoem.com/ and https://www.petoralstrips.com/ 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Content source: the user-supplied Chinese oral film brochure, page 30. Brand and contact details follow the user's instructions. Visual references: https://www.oralstripsoem.com/ and https://www.petoralstrips.com/ 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2a8206bb4c04f1d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198ba9036f84659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12097ca66954d62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cb246d847ca473b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cda208551c14996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ff01a4dfcf3452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A4C5775-74A7-41C0-B55C-B0111949DA6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3E7EC956-5AD3-4194-93A2-AA090500B799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567BE6C2-02F5-40A9-B889-3DF4A4BF209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99F686E-84D3-46F1-B268-0CD17502A11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CD937F55-FF27-4797-B37D-2F3F0276D18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22719F54-F253-4290-9022-D316432BA32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51F0B0CB-7C7A-4587-9E26-5C7F78F13EC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A64CB2C9-0C98-46C5-A546-4234AE255350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C46E37D6-1D7E-42E1-A92C-4E99C043CD6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16AA5FC4-42A1-4868-8484-5C7C60D683D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00fba6e61f34277" /><Relationship Type="http://schemas.openxmlformats.org/officeDocument/2006/relationships/slideLayout" Target="/ppt/slideLayouts/slideLayout1.xml" Id="R833acb82dbda4f7f" /><Relationship Type="http://schemas.openxmlformats.org/officeDocument/2006/relationships/slideLayout" Target="/ppt/slideLayouts/slideLayout2.xml" Id="R70d9c884b9b54a41" /><Relationship Type="http://schemas.openxmlformats.org/officeDocument/2006/relationships/slideLayout" Target="/ppt/slideLayouts/slideLayout3.xml" Id="R174b3ab1ef3b4ffd" /><Relationship Type="http://schemas.openxmlformats.org/officeDocument/2006/relationships/slideLayout" Target="/ppt/slideLayouts/slideLayout4.xml" Id="R62472cc856af41ca" /><Relationship Type="http://schemas.openxmlformats.org/officeDocument/2006/relationships/slideLayout" Target="/ppt/slideLayouts/slideLayout5.xml" Id="R941d24b402664515" /><Relationship Type="http://schemas.openxmlformats.org/officeDocument/2006/relationships/slideLayout" Target="/ppt/slideLayouts/slideLayout6.xml" Id="R4b792a9affbe45a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33acb82dbda4f7f"/>
    <p:sldLayoutId xmlns:r="http://schemas.openxmlformats.org/officeDocument/2006/relationships" id="2147483650" r:id="R70d9c884b9b54a41"/>
    <p:sldLayoutId xmlns:r="http://schemas.openxmlformats.org/officeDocument/2006/relationships" id="2147483651" r:id="R174b3ab1ef3b4ffd"/>
    <p:sldLayoutId xmlns:r="http://schemas.openxmlformats.org/officeDocument/2006/relationships" id="2147483652" r:id="R62472cc856af41ca"/>
    <p:sldLayoutId xmlns:r="http://schemas.openxmlformats.org/officeDocument/2006/relationships" id="2147483653" r:id="R941d24b402664515"/>
    <p:sldLayoutId xmlns:r="http://schemas.openxmlformats.org/officeDocument/2006/relationships" id="2147483654" r:id="R4b792a9affbe45a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e52b018064f41b6" /><Relationship Type="http://schemas.openxmlformats.org/officeDocument/2006/relationships/image" Target="/ppt/media/image.png" Id="R61b519e570cc4924" /><Relationship Type="http://schemas.openxmlformats.org/officeDocument/2006/relationships/notesSlide" Target="/ppt/notesSlides/notesSlide1.xml" Id="R7e68f69a9e52483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90f3d4f2f594392" /><Relationship Type="http://schemas.openxmlformats.org/officeDocument/2006/relationships/image" Target="/ppt/media/image2.png" Id="Rb0acf8bb8f2144a5" /><Relationship Type="http://schemas.openxmlformats.org/officeDocument/2006/relationships/notesSlide" Target="/ppt/notesSlides/notesSlide2.xml" Id="Rc00e01b127504b5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3c0bf3c766142f9" /><Relationship Type="http://schemas.openxmlformats.org/officeDocument/2006/relationships/image" Target="/ppt/media/image3.png" Id="R48ce9d00248046fb" /><Relationship Type="http://schemas.openxmlformats.org/officeDocument/2006/relationships/image" Target="/ppt/media/image4.png" Id="Rfa1aa614b34c46b8" /><Relationship Type="http://schemas.openxmlformats.org/officeDocument/2006/relationships/notesSlide" Target="/ppt/notesSlides/notesSlide3.xml" Id="R7428e3bc55f44e6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3d011dac2854724" /><Relationship Type="http://schemas.openxmlformats.org/officeDocument/2006/relationships/image" Target="/ppt/media/image5.png" Id="R9c5ef2af25ba48a0" /><Relationship Type="http://schemas.openxmlformats.org/officeDocument/2006/relationships/image" Target="/ppt/media/image6.png" Id="R64518be7543f4729" /><Relationship Type="http://schemas.openxmlformats.org/officeDocument/2006/relationships/notesSlide" Target="/ppt/notesSlides/notesSlide4.xml" Id="Rb2f4ef3dd673413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24768f775984e9f" /><Relationship Type="http://schemas.openxmlformats.org/officeDocument/2006/relationships/image" Target="/ppt/media/image7.png" Id="R988299ec3f294e75" /><Relationship Type="http://schemas.openxmlformats.org/officeDocument/2006/relationships/image" Target="/ppt/media/image8.png" Id="R8fa49927a31044e0" /><Relationship Type="http://schemas.openxmlformats.org/officeDocument/2006/relationships/notesSlide" Target="/ppt/notesSlides/notesSlide5.xml" Id="R7e214d1346054b3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fbf3c590d0b4f2d" /><Relationship Type="http://schemas.openxmlformats.org/officeDocument/2006/relationships/image" Target="/ppt/media/image9.png" Id="R5045365b4819424c" /><Relationship Type="http://schemas.openxmlformats.org/officeDocument/2006/relationships/image" Target="/ppt/media/image10.png" Id="R75b01d679d3b4317" /><Relationship Type="http://schemas.openxmlformats.org/officeDocument/2006/relationships/notesSlide" Target="/ppt/notesSlides/notesSlide6.xml" Id="R5376687197d745e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e9ae3c9a32340e7" /><Relationship Type="http://schemas.openxmlformats.org/officeDocument/2006/relationships/image" Target="/ppt/media/image11.png" Id="R3419cf28113b4f44" /><Relationship Type="http://schemas.openxmlformats.org/officeDocument/2006/relationships/image" Target="/ppt/media/image12.png" Id="R7b94002c9d5a4014" /><Relationship Type="http://schemas.openxmlformats.org/officeDocument/2006/relationships/notesSlide" Target="/ppt/notesSlides/notesSlide7.xml" Id="R02268b3f2dcf420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e3cb1dd20b64822" /><Relationship Type="http://schemas.openxmlformats.org/officeDocument/2006/relationships/image" Target="/ppt/media/image13.png" Id="R090674e01ae449c9" /><Relationship Type="http://schemas.openxmlformats.org/officeDocument/2006/relationships/image" Target="/ppt/media/image14.png" Id="Re2d2218230a34078" /><Relationship Type="http://schemas.openxmlformats.org/officeDocument/2006/relationships/notesSlide" Target="/ppt/notesSlides/notesSlide8.xml" Id="R160ecd80388f4af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040f2cba11f4e2b" /><Relationship Type="http://schemas.openxmlformats.org/officeDocument/2006/relationships/image" Target="/ppt/media/image15.png" Id="R69af16aeb6a1402a" /><Relationship Type="http://schemas.openxmlformats.org/officeDocument/2006/relationships/image" Target="/ppt/media/image16.png" Id="Rc2e1c62a95c444b3" /><Relationship Type="http://schemas.openxmlformats.org/officeDocument/2006/relationships/notesSlide" Target="/ppt/notesSlides/notesSlide9.xml" Id="Re82036685e9c418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86819be20f14207" /><Relationship Type="http://schemas.openxmlformats.org/officeDocument/2006/relationships/image" Target="/ppt/media/image17.png" Id="Rd11a1aa93bac4140" /><Relationship Type="http://schemas.openxmlformats.org/officeDocument/2006/relationships/image" Target="/ppt/media/image18.png" Id="R128ef8544534434c" /><Relationship Type="http://schemas.openxmlformats.org/officeDocument/2006/relationships/notesSlide" Target="/ppt/notesSlides/notesSlide10.xml" Id="Ra9df8f9ab1334f82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f9e1f8fa5014858" /><Relationship Type="http://schemas.openxmlformats.org/officeDocument/2006/relationships/image" Target="/ppt/media/image19.png" Id="R37a0161017af49c0" /><Relationship Type="http://schemas.openxmlformats.org/officeDocument/2006/relationships/image" Target="/ppt/media/image20.png" Id="R96bed2ba888c4278" /><Relationship Type="http://schemas.openxmlformats.org/officeDocument/2006/relationships/notesSlide" Target="/ppt/notesSlides/notesSlide11.xml" Id="R8b8e3ddd87f340cc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f54cdddd60b4d60" /><Relationship Type="http://schemas.openxmlformats.org/officeDocument/2006/relationships/image" Target="/ppt/media/image21.png" Id="R594654b109744f19" /><Relationship Type="http://schemas.openxmlformats.org/officeDocument/2006/relationships/image" Target="/ppt/media/image22.png" Id="R47f17aa3162845c6" /><Relationship Type="http://schemas.openxmlformats.org/officeDocument/2006/relationships/notesSlide" Target="/ppt/notesSlides/notesSlide12.xml" Id="R2e8ef3f9d9ef400b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524a3f247774c59" /><Relationship Type="http://schemas.openxmlformats.org/officeDocument/2006/relationships/image" Target="/ppt/media/image23.png" Id="R20ce05ea412740b1" /><Relationship Type="http://schemas.openxmlformats.org/officeDocument/2006/relationships/image" Target="/ppt/media/image24.png" Id="Rf0cbadc885b94820" /><Relationship Type="http://schemas.openxmlformats.org/officeDocument/2006/relationships/notesSlide" Target="/ppt/notesSlides/notesSlide13.xml" Id="R530cf22d5b264c3e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a3adf6e083d46c9" /><Relationship Type="http://schemas.openxmlformats.org/officeDocument/2006/relationships/image" Target="/ppt/media/image25.png" Id="R1e0f4bd956ec4543" /><Relationship Type="http://schemas.openxmlformats.org/officeDocument/2006/relationships/image" Target="/ppt/media/image26.png" Id="R2328901f98704746" /><Relationship Type="http://schemas.openxmlformats.org/officeDocument/2006/relationships/notesSlide" Target="/ppt/notesSlides/notesSlide14.xml" Id="R7dbdf02a2c0843af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cc2a2b46b394468" /><Relationship Type="http://schemas.openxmlformats.org/officeDocument/2006/relationships/image" Target="/ppt/media/image27.png" Id="R656267a8944149a2" /><Relationship Type="http://schemas.openxmlformats.org/officeDocument/2006/relationships/image" Target="/ppt/media/image28.png" Id="R45949401fc7c499f" /><Relationship Type="http://schemas.openxmlformats.org/officeDocument/2006/relationships/notesSlide" Target="/ppt/notesSlides/notesSlide15.xml" Id="R6aae4af168874017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960ae121fc944ec" /><Relationship Type="http://schemas.openxmlformats.org/officeDocument/2006/relationships/image" Target="/ppt/media/image29.png" Id="Rcc71f63eae714079" /><Relationship Type="http://schemas.openxmlformats.org/officeDocument/2006/relationships/image" Target="/ppt/media/image30.png" Id="R4a2b9b56ad314cda" /><Relationship Type="http://schemas.openxmlformats.org/officeDocument/2006/relationships/notesSlide" Target="/ppt/notesSlides/notesSlide16.xml" Id="Rc3a3cab66bf84b22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26c1c3542d14b5b" /><Relationship Type="http://schemas.openxmlformats.org/officeDocument/2006/relationships/image" Target="/ppt/media/image31.png" Id="R4cde754b781b41b4" /><Relationship Type="http://schemas.openxmlformats.org/officeDocument/2006/relationships/image" Target="/ppt/media/image32.png" Id="R1329617f263e4a3a" /><Relationship Type="http://schemas.openxmlformats.org/officeDocument/2006/relationships/notesSlide" Target="/ppt/notesSlides/notesSlide17.xml" Id="Rf9fec793556a4542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62346ca72c24169" /><Relationship Type="http://schemas.openxmlformats.org/officeDocument/2006/relationships/image" Target="/ppt/media/image33.png" Id="Ref4749a24c1e42ec" /><Relationship Type="http://schemas.openxmlformats.org/officeDocument/2006/relationships/image" Target="/ppt/media/image34.png" Id="R60441e150b344ddf" /><Relationship Type="http://schemas.openxmlformats.org/officeDocument/2006/relationships/notesSlide" Target="/ppt/notesSlides/notesSlide18.xml" Id="R8523c7d05de64d8e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ad2831ef77743c3" /><Relationship Type="http://schemas.openxmlformats.org/officeDocument/2006/relationships/image" Target="/ppt/media/image35.png" Id="Rf3e2ecb6c9044b1b" /><Relationship Type="http://schemas.openxmlformats.org/officeDocument/2006/relationships/image" Target="/ppt/media/image36.png" Id="R89443cbd606d4c42" /><Relationship Type="http://schemas.openxmlformats.org/officeDocument/2006/relationships/notesSlide" Target="/ppt/notesSlides/notesSlide19.xml" Id="R3eb88f5723214fd2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30885b13d8248de" /><Relationship Type="http://schemas.openxmlformats.org/officeDocument/2006/relationships/image" Target="/ppt/media/image37.png" Id="R9139da7e41b748f8" /><Relationship Type="http://schemas.openxmlformats.org/officeDocument/2006/relationships/image" Target="/ppt/media/image38.png" Id="R4d5fb51bb8cb472f" /><Relationship Type="http://schemas.openxmlformats.org/officeDocument/2006/relationships/notesSlide" Target="/ppt/notesSlides/notesSlide20.xml" Id="R29195e2b1d1e4134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a4b807f015b4535" /><Relationship Type="http://schemas.openxmlformats.org/officeDocument/2006/relationships/image" Target="/ppt/media/image39.png" Id="Rd3b70eb67a23451e" /><Relationship Type="http://schemas.openxmlformats.org/officeDocument/2006/relationships/image" Target="/ppt/media/image40.png" Id="Rc3240fd9e7b34f9b" /><Relationship Type="http://schemas.openxmlformats.org/officeDocument/2006/relationships/notesSlide" Target="/ppt/notesSlides/notesSlide21.xml" Id="Rf74b1d60cac84404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d54c9c339c44b6d" /><Relationship Type="http://schemas.openxmlformats.org/officeDocument/2006/relationships/image" Target="/ppt/media/image41.png" Id="Rd71aad6a78bf4ebf" /><Relationship Type="http://schemas.openxmlformats.org/officeDocument/2006/relationships/image" Target="/ppt/media/image42.png" Id="Rbe5ca04c88ca4235" /><Relationship Type="http://schemas.openxmlformats.org/officeDocument/2006/relationships/notesSlide" Target="/ppt/notesSlides/notesSlide22.xml" Id="R60a338186ec84ce5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e5f620804574791" /><Relationship Type="http://schemas.openxmlformats.org/officeDocument/2006/relationships/image" Target="/ppt/media/image43.png" Id="Rcfd8ab4240e0416f" /><Relationship Type="http://schemas.openxmlformats.org/officeDocument/2006/relationships/image" Target="/ppt/media/image44.png" Id="R8fc2993d5c324810" /><Relationship Type="http://schemas.openxmlformats.org/officeDocument/2006/relationships/notesSlide" Target="/ppt/notesSlides/notesSlide23.xml" Id="R79d04c63ddf54e80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d2a79f4797c43e6" /><Relationship Type="http://schemas.openxmlformats.org/officeDocument/2006/relationships/image" Target="/ppt/media/image45.png" Id="Rf5ab4195b0304434" /><Relationship Type="http://schemas.openxmlformats.org/officeDocument/2006/relationships/image" Target="/ppt/media/image46.png" Id="R1a1c0052e1ec4918" /><Relationship Type="http://schemas.openxmlformats.org/officeDocument/2006/relationships/notesSlide" Target="/ppt/notesSlides/notesSlide24.xml" Id="R72b7115825de4f3c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9a60357a3a94dd0" /><Relationship Type="http://schemas.openxmlformats.org/officeDocument/2006/relationships/image" Target="/ppt/media/image47.png" Id="R0e23224f28244f4f" /><Relationship Type="http://schemas.openxmlformats.org/officeDocument/2006/relationships/image" Target="/ppt/media/image48.png" Id="Rcf98d9c581b445f6" /><Relationship Type="http://schemas.openxmlformats.org/officeDocument/2006/relationships/notesSlide" Target="/ppt/notesSlides/notesSlide25.xml" Id="R5e27b65a25784c2b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d42a5d87529425b" /><Relationship Type="http://schemas.openxmlformats.org/officeDocument/2006/relationships/image" Target="/ppt/media/image49.png" Id="R8e28f608f98d460d" /><Relationship Type="http://schemas.openxmlformats.org/officeDocument/2006/relationships/image" Target="/ppt/media/image50.png" Id="R99ac8af3df494e9f" /><Relationship Type="http://schemas.openxmlformats.org/officeDocument/2006/relationships/notesSlide" Target="/ppt/notesSlides/notesSlide26.xml" Id="Rfed3d79c7dd842aa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2ffac3f5b6a4a3e" /><Relationship Type="http://schemas.openxmlformats.org/officeDocument/2006/relationships/image" Target="/ppt/media/image51.png" Id="R37602783741140d7" /><Relationship Type="http://schemas.openxmlformats.org/officeDocument/2006/relationships/image" Target="/ppt/media/image52.png" Id="Rbb9a4c64b0f94213" /><Relationship Type="http://schemas.openxmlformats.org/officeDocument/2006/relationships/notesSlide" Target="/ppt/notesSlides/notesSlide27.xml" Id="R8d79ffc5b84e4e6a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8ac7c9d201a414e" /><Relationship Type="http://schemas.openxmlformats.org/officeDocument/2006/relationships/image" Target="/ppt/media/image53.png" Id="Ra76946c6ed844425" /><Relationship Type="http://schemas.openxmlformats.org/officeDocument/2006/relationships/image" Target="/ppt/media/image54.png" Id="R03def56fa72b41d4" /><Relationship Type="http://schemas.openxmlformats.org/officeDocument/2006/relationships/notesSlide" Target="/ppt/notesSlides/notesSlide28.xml" Id="Re8dfd68ce8f04ddb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3e72ff1b43d408b" /><Relationship Type="http://schemas.openxmlformats.org/officeDocument/2006/relationships/image" Target="/ppt/media/image55.png" Id="Re25720d549104acd" /><Relationship Type="http://schemas.openxmlformats.org/officeDocument/2006/relationships/image" Target="/ppt/media/image56.png" Id="R0581d8334c64434e" /><Relationship Type="http://schemas.openxmlformats.org/officeDocument/2006/relationships/notesSlide" Target="/ppt/notesSlides/notesSlide29.xml" Id="Rf3ce2819f74a44c5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4c8f0e3c74445a4" /><Relationship Type="http://schemas.openxmlformats.org/officeDocument/2006/relationships/image" Target="/ppt/media/image57.png" Id="Rce447b2f100f4ce5" /><Relationship Type="http://schemas.openxmlformats.org/officeDocument/2006/relationships/hyperlink" Target="mailto:info@hytanbio.com" TargetMode="External" Id="Rdca8dabd15054d8b" /><Relationship Type="http://schemas.openxmlformats.org/officeDocument/2006/relationships/hyperlink" Target="https://wa.me/85262408962" TargetMode="External" Id="Rd9efde5973a945df" /><Relationship Type="http://schemas.openxmlformats.org/officeDocument/2006/relationships/hyperlink" Target="https://www.hytanbiotech.com/" TargetMode="External" Id="R9dea33e660894e79" /><Relationship Type="http://schemas.openxmlformats.org/officeDocument/2006/relationships/notesSlide" Target="/ppt/notesSlides/notesSlide30.xml" Id="R2e42b08f7dbb4d5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B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81AAD72-6C3B-464F-B6DB-9AC24C79E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239"/>
          </a:solidFill>
          <a:ln xmlns:a="http://schemas.openxmlformats.org/drawingml/2006/main" w="0">
            <a:noFill/>
          </a:ln>
        </p:spPr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C517394-FB4F-4E15-89C3-CE034F76D89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1b519e570cc4924"/>
          <a:stretch xmlns:a="http://schemas.openxmlformats.org/drawingml/2006/main"/>
        </p:blipFill>
        <p:spPr>
          <a:xfrm xmlns:a="http://schemas.openxmlformats.org/drawingml/2006/main">
            <a:off x="5924550" y="0"/>
            <a:ext cx="6267450" cy="6267450"/>
          </a:xfrm>
          <a:prstGeom xmlns:a="http://schemas.openxmlformats.org/drawingml/2006/main" prst="rect">
            <a:avLst/>
          </a:prstGeom>
        </p:spPr>
      </p:pic>
      <p:sp>
        <p:nvSpPr>
          <p:cNvPr id="3" name="HYTAN BIO TECH">
            <a:extLst xmlns:a="http://schemas.openxmlformats.org/drawingml/2006/main">
              <a:ext uri="{FF2B5EF4-FFF2-40B4-BE49-F238E27FC236}">
                <a16:creationId xmlns:a16="http://schemas.microsoft.com/office/drawing/2014/main" id="{8AAA0031-B821-4682-9261-5F8FE163A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9600"/>
            <a:ext cx="5334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2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32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HYTAN BIO TECH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B72A25B-886B-4D37-8C2A-EB72129CF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504950"/>
            <a:ext cx="7048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A6A1"/>
          </a:solidFill>
          <a:ln xmlns:a="http://schemas.openxmlformats.org/drawingml/2006/main" w="0">
            <a:noFill/>
          </a:ln>
        </p:spPr>
      </p:sp>
      <p:sp>
        <p:nvSpPr>
          <p:cNvPr id="5" name="Custom Oral Film">
            <a:extLst xmlns:a="http://schemas.openxmlformats.org/drawingml/2006/main">
              <a:ext uri="{FF2B5EF4-FFF2-40B4-BE49-F238E27FC236}">
                <a16:creationId xmlns:a16="http://schemas.microsoft.com/office/drawing/2014/main" id="{D76E6BEC-0F50-4BEC-839A-33C9A89AE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33600"/>
            <a:ext cx="5715000" cy="4832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2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32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Custom Oral Film</a:t>
            </a:r>
          </a:p>
        </p:txBody>
      </p:sp>
      <p:sp>
        <p:nvSpPr>
          <p:cNvPr id="6" name="Solutions for Global">
            <a:extLst xmlns:a="http://schemas.openxmlformats.org/drawingml/2006/main">
              <a:ext uri="{FF2B5EF4-FFF2-40B4-BE49-F238E27FC236}">
                <a16:creationId xmlns:a16="http://schemas.microsoft.com/office/drawing/2014/main" id="{73537BF6-D36D-4FA2-AC30-7C67FD922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33282"/>
            <a:ext cx="5715000" cy="4832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2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32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Solutions for Global</a:t>
            </a:r>
          </a:p>
        </p:txBody>
      </p:sp>
      <p:sp>
        <p:nvSpPr>
          <p:cNvPr id="7" name="Health Brands">
            <a:extLst xmlns:a="http://schemas.openxmlformats.org/drawingml/2006/main">
              <a:ext uri="{FF2B5EF4-FFF2-40B4-BE49-F238E27FC236}">
                <a16:creationId xmlns:a16="http://schemas.microsoft.com/office/drawing/2014/main" id="{C30F6310-A35F-4BD6-B997-38018A5D0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32963"/>
            <a:ext cx="5715000" cy="4832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2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32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Health Brands</a:t>
            </a:r>
          </a:p>
        </p:txBody>
      </p:sp>
      <p:sp>
        <p:nvSpPr>
          <p:cNvPr id="8" name="ORAL DISSOLVING FILMS">
            <a:extLst xmlns:a="http://schemas.openxmlformats.org/drawingml/2006/main">
              <a:ext uri="{FF2B5EF4-FFF2-40B4-BE49-F238E27FC236}">
                <a16:creationId xmlns:a16="http://schemas.microsoft.com/office/drawing/2014/main" id="{B520F3FD-6EC3-4AEE-9516-093A7C347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248150"/>
            <a:ext cx="5143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9EDCD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875" b="0">
                <a:solidFill>
                  <a:srgbClr val="9EDCD5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9EDCD5"/>
                </a:solidFill>
                <a:latin typeface="Arial"/>
                <a:ea typeface="Arial"/>
                <a:cs typeface="Arial"/>
              </a:rPr>
              <a:t>ORAL DISSOLVING FILMS</a:t>
            </a:r>
          </a:p>
        </p:txBody>
      </p:sp>
      <p:sp>
        <p:nvSpPr>
          <p:cNvPr id="9" name="PRODUCT BROCHURE">
            <a:extLst xmlns:a="http://schemas.openxmlformats.org/drawingml/2006/main">
              <a:ext uri="{FF2B5EF4-FFF2-40B4-BE49-F238E27FC236}">
                <a16:creationId xmlns:a16="http://schemas.microsoft.com/office/drawing/2014/main" id="{96E24F5B-3C7B-43CD-8AAF-059FDE2AF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667250"/>
            <a:ext cx="5143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25" b="0">
                <a:solidFill>
                  <a:srgbClr val="B9CED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425" b="0">
                <a:solidFill>
                  <a:srgbClr val="B9CED8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B9CED8"/>
                </a:solidFill>
                <a:latin typeface="Arial"/>
                <a:ea typeface="Arial"/>
                <a:cs typeface="Arial"/>
              </a:rPr>
              <a:t>PRODUCT BROCHURE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16566F2-5B0A-44F1-A77E-53555955A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438775"/>
            <a:ext cx="409575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7E67"/>
          </a:solidFill>
          <a:ln xmlns:a="http://schemas.openxmlformats.org/drawingml/2006/main" w="0">
            <a:noFill/>
          </a:ln>
        </p:spPr>
      </p:sp>
      <p:sp>
        <p:nvSpPr>
          <p:cNvPr id="11" name="Hongkong Hytan Biotech CO. Ltd">
            <a:extLst xmlns:a="http://schemas.openxmlformats.org/drawingml/2006/main">
              <a:ext uri="{FF2B5EF4-FFF2-40B4-BE49-F238E27FC236}">
                <a16:creationId xmlns:a16="http://schemas.microsoft.com/office/drawing/2014/main" id="{400329FD-1FDD-4F08-8A8C-FA2AFDB3E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800725"/>
            <a:ext cx="6000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8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Hongkong Hytan Biotech CO. Ltd</a:t>
            </a:r>
          </a:p>
        </p:txBody>
      </p:sp>
      <p:sp>
        <p:nvSpPr>
          <p:cNvPr id="12" name="2026 / Products &amp; Custom Services">
            <a:extLst xmlns:a="http://schemas.openxmlformats.org/drawingml/2006/main">
              <a:ext uri="{FF2B5EF4-FFF2-40B4-BE49-F238E27FC236}">
                <a16:creationId xmlns:a16="http://schemas.microsoft.com/office/drawing/2014/main" id="{A28B62EB-5E8E-457C-B4FC-BFA23535E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372225"/>
            <a:ext cx="571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CED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CED8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B9CED8"/>
                </a:solidFill>
                <a:latin typeface="Arial"/>
                <a:ea typeface="Arial"/>
                <a:cs typeface="Arial"/>
              </a:rPr>
              <a:t>2026 / Products &amp; Custom Services</a:t>
            </a:r>
          </a:p>
        </p:txBody>
      </p:sp>
    </p:spTree>
    <p:extLst>
      <p:ext uri="{BB962C8B-B14F-4D97-AF65-F5344CB8AC3E}">
        <p14:creationId xmlns:p14="http://schemas.microsoft.com/office/powerpoint/2010/main" val="72376535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B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DC288BB8-086D-48EB-8092-C5206C99B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90550"/>
            <a:ext cx="12192000" cy="6267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FA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33395F7-4625-40B4-8A8D-654A50720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239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FCE56C0-660D-4F87-924E-492309BFD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71500"/>
            <a:ext cx="12192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A6A1"/>
          </a:solidFill>
          <a:ln xmlns:a="http://schemas.openxmlformats.org/drawingml/2006/main" w="0">
            <a:noFill/>
          </a:ln>
        </p:spPr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446C1BF-5F5F-49C9-8B6C-B232DB6285D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0acf8bb8f2144a5"/>
          <a:stretch xmlns:a="http://schemas.openxmlformats.org/drawingml/2006/main"/>
        </p:blipFill>
        <p:spPr>
          <a:xfrm xmlns:a="http://schemas.openxmlformats.org/drawingml/2006/main">
            <a:off x="361950" y="85725"/>
            <a:ext cx="409575" cy="409575"/>
          </a:xfrm>
          <a:prstGeom xmlns:a="http://schemas.openxmlformats.org/drawingml/2006/main" prst="rect">
            <a:avLst/>
          </a:prstGeom>
        </p:spPr>
      </p:pic>
      <p:sp>
        <p:nvSpPr>
          <p:cNvPr id="5" name="HYTAN BIO TECH">
            <a:extLst xmlns:a="http://schemas.openxmlformats.org/drawingml/2006/main">
              <a:ext uri="{FF2B5EF4-FFF2-40B4-BE49-F238E27FC236}">
                <a16:creationId xmlns:a16="http://schemas.microsoft.com/office/drawing/2014/main" id="{11DB3450-07DA-4DDE-A6AF-F678655DB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161925"/>
            <a:ext cx="428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HYTAN BIO TECH</a:t>
            </a:r>
          </a:p>
        </p:txBody>
      </p:sp>
      <p:sp>
        <p:nvSpPr>
          <p:cNvPr id="6" name="ORAL FILM INNOVATION">
            <a:extLst xmlns:a="http://schemas.openxmlformats.org/drawingml/2006/main">
              <a:ext uri="{FF2B5EF4-FFF2-40B4-BE49-F238E27FC236}">
                <a16:creationId xmlns:a16="http://schemas.microsoft.com/office/drawing/2014/main" id="{36F23652-F287-4DCF-A936-715C7AE86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38125"/>
            <a:ext cx="34480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B5E3D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050" b="0">
                <a:solidFill>
                  <a:srgbClr val="B5E3DF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B5E3DF"/>
                </a:solidFill>
                <a:latin typeface="Arial"/>
                <a:ea typeface="Arial"/>
                <a:cs typeface="Arial"/>
              </a:rPr>
              <a:t>ORAL FILM INNOVATION</a:t>
            </a:r>
          </a:p>
        </p:txBody>
      </p:sp>
      <p:sp>
        <p:nvSpPr>
          <p:cNvPr id="7" name="02">
            <a:extLst xmlns:a="http://schemas.openxmlformats.org/drawingml/2006/main">
              <a:ext uri="{FF2B5EF4-FFF2-40B4-BE49-F238E27FC236}">
                <a16:creationId xmlns:a16="http://schemas.microsoft.com/office/drawing/2014/main" id="{58586AC0-0C9F-4AD1-A4CD-4CE5AE133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91925" y="6648450"/>
            <a:ext cx="28575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75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8" name="Company Overview">
            <a:extLst xmlns:a="http://schemas.openxmlformats.org/drawingml/2006/main">
              <a:ext uri="{FF2B5EF4-FFF2-40B4-BE49-F238E27FC236}">
                <a16:creationId xmlns:a16="http://schemas.microsoft.com/office/drawing/2014/main" id="{DC429BF6-C42A-4A0E-8E1C-D79E7BB03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143000"/>
            <a:ext cx="8572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0B223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0B2239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0B2239"/>
                </a:solidFill>
                <a:latin typeface="Arial"/>
                <a:ea typeface="Arial"/>
                <a:cs typeface="Arial"/>
              </a:rPr>
              <a:t>Company Overview</a:t>
            </a:r>
          </a:p>
        </p:txBody>
      </p:sp>
      <p:sp>
        <p:nvSpPr>
          <p:cNvPr id="9" name="CONTENTS">
            <a:extLst xmlns:a="http://schemas.openxmlformats.org/drawingml/2006/main">
              <a:ext uri="{FF2B5EF4-FFF2-40B4-BE49-F238E27FC236}">
                <a16:creationId xmlns:a16="http://schemas.microsoft.com/office/drawing/2014/main" id="{C4BF36A6-0D82-4625-9358-C3AED8FF3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924050"/>
            <a:ext cx="476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6A6A1"/>
                </a:solidFill>
                <a:latin typeface="Arial"/>
                <a:ea typeface="Arial"/>
                <a:cs typeface="Arial"/>
              </a:rPr>
              <a:t>CONTENTS</a:t>
            </a:r>
          </a:p>
        </p:txBody>
      </p:sp>
      <p:sp>
        <p:nvSpPr>
          <p:cNvPr id="10" name="01">
            <a:extLst xmlns:a="http://schemas.openxmlformats.org/drawingml/2006/main">
              <a:ext uri="{FF2B5EF4-FFF2-40B4-BE49-F238E27FC236}">
                <a16:creationId xmlns:a16="http://schemas.microsoft.com/office/drawing/2014/main" id="{5DC98313-1FDC-45F8-9F00-DD3832CCA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667000"/>
            <a:ext cx="47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6A6A1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11" name="About HYTAN BIO TECH">
            <a:extLst xmlns:a="http://schemas.openxmlformats.org/drawingml/2006/main">
              <a:ext uri="{FF2B5EF4-FFF2-40B4-BE49-F238E27FC236}">
                <a16:creationId xmlns:a16="http://schemas.microsoft.com/office/drawing/2014/main" id="{7EFEFD5F-AC15-401B-B8D6-D4B983C48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2667000"/>
            <a:ext cx="7429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1">
                <a:solidFill>
                  <a:srgbClr val="0B223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800" b="1">
                <a:solidFill>
                  <a:srgbClr val="0B2239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0B2239"/>
                </a:solidFill>
                <a:latin typeface="Arial"/>
                <a:ea typeface="Arial"/>
                <a:cs typeface="Arial"/>
              </a:rPr>
              <a:t>About HYTAN BIO TECH</a:t>
            </a:r>
          </a:p>
        </p:txBody>
      </p:sp>
      <p:sp>
        <p:nvSpPr>
          <p:cNvPr id="12" name="03">
            <a:extLst xmlns:a="http://schemas.openxmlformats.org/drawingml/2006/main">
              <a:ext uri="{FF2B5EF4-FFF2-40B4-BE49-F238E27FC236}">
                <a16:creationId xmlns:a16="http://schemas.microsoft.com/office/drawing/2014/main" id="{8C109F52-12AE-459A-8C08-D7BE395B4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2667000"/>
            <a:ext cx="1143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425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425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EDDAD2A-F9CC-4C9B-B3A9-C9FC81BFE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000375"/>
            <a:ext cx="10287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E8E8"/>
          </a:solidFill>
          <a:ln xmlns:a="http://schemas.openxmlformats.org/drawingml/2006/main" w="0">
            <a:noFill/>
          </a:ln>
        </p:spPr>
      </p:sp>
      <p:sp>
        <p:nvSpPr>
          <p:cNvPr id="14" name="02">
            <a:extLst xmlns:a="http://schemas.openxmlformats.org/drawingml/2006/main">
              <a:ext uri="{FF2B5EF4-FFF2-40B4-BE49-F238E27FC236}">
                <a16:creationId xmlns:a16="http://schemas.microsoft.com/office/drawing/2014/main" id="{93AB860D-66C2-440B-BB09-D9CC277D0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095625"/>
            <a:ext cx="47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6A6A1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5" name="Why Choose HYTAN BIO TECH">
            <a:extLst xmlns:a="http://schemas.openxmlformats.org/drawingml/2006/main">
              <a:ext uri="{FF2B5EF4-FFF2-40B4-BE49-F238E27FC236}">
                <a16:creationId xmlns:a16="http://schemas.microsoft.com/office/drawing/2014/main" id="{37F06BAE-02AD-4FBB-B779-FAAF65997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095625"/>
            <a:ext cx="7429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1">
                <a:solidFill>
                  <a:srgbClr val="0B223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800" b="1">
                <a:solidFill>
                  <a:srgbClr val="0B2239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0B2239"/>
                </a:solidFill>
                <a:latin typeface="Arial"/>
                <a:ea typeface="Arial"/>
                <a:cs typeface="Arial"/>
              </a:rPr>
              <a:t>Why Choose HYTAN BIO TECH</a:t>
            </a:r>
          </a:p>
        </p:txBody>
      </p:sp>
      <p:sp>
        <p:nvSpPr>
          <p:cNvPr id="16" name="04">
            <a:extLst xmlns:a="http://schemas.openxmlformats.org/drawingml/2006/main">
              <a:ext uri="{FF2B5EF4-FFF2-40B4-BE49-F238E27FC236}">
                <a16:creationId xmlns:a16="http://schemas.microsoft.com/office/drawing/2014/main" id="{19418D58-FDBE-4784-8D5F-1A9EB1D1C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3095625"/>
            <a:ext cx="1143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425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425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0DE17C2-2F1E-4DFB-A2A0-9721D59DA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429000"/>
            <a:ext cx="10287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E8E8"/>
          </a:solidFill>
          <a:ln xmlns:a="http://schemas.openxmlformats.org/drawingml/2006/main" w="0">
            <a:noFill/>
          </a:ln>
        </p:spPr>
      </p:sp>
      <p:sp>
        <p:nvSpPr>
          <p:cNvPr id="18" name="03">
            <a:extLst xmlns:a="http://schemas.openxmlformats.org/drawingml/2006/main">
              <a:ext uri="{FF2B5EF4-FFF2-40B4-BE49-F238E27FC236}">
                <a16:creationId xmlns:a16="http://schemas.microsoft.com/office/drawing/2014/main" id="{3A68D0C6-2E35-416C-A36C-3D50E2CAF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524250"/>
            <a:ext cx="47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6A6A1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9" name="Advantages of Oral Films">
            <a:extLst xmlns:a="http://schemas.openxmlformats.org/drawingml/2006/main">
              <a:ext uri="{FF2B5EF4-FFF2-40B4-BE49-F238E27FC236}">
                <a16:creationId xmlns:a16="http://schemas.microsoft.com/office/drawing/2014/main" id="{BF1D7F40-8B28-4330-8483-D741E0BDD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524250"/>
            <a:ext cx="7429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0B223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0B2239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0B2239"/>
                </a:solidFill>
                <a:latin typeface="Arial"/>
                <a:ea typeface="Arial"/>
                <a:cs typeface="Arial"/>
              </a:rPr>
              <a:t>Advantages of Oral Films</a:t>
            </a:r>
          </a:p>
        </p:txBody>
      </p:sp>
      <p:sp>
        <p:nvSpPr>
          <p:cNvPr id="20" name="05">
            <a:extLst xmlns:a="http://schemas.openxmlformats.org/drawingml/2006/main">
              <a:ext uri="{FF2B5EF4-FFF2-40B4-BE49-F238E27FC236}">
                <a16:creationId xmlns:a16="http://schemas.microsoft.com/office/drawing/2014/main" id="{AFE8821D-C383-4D9C-A908-D717C1F40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3524250"/>
            <a:ext cx="1143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425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425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E020083-E4DC-4038-B29C-76671AEE6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857625"/>
            <a:ext cx="10287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E8E8"/>
          </a:solidFill>
          <a:ln xmlns:a="http://schemas.openxmlformats.org/drawingml/2006/main" w="0">
            <a:noFill/>
          </a:ln>
        </p:spPr>
      </p:sp>
      <p:sp>
        <p:nvSpPr>
          <p:cNvPr id="22" name="04">
            <a:extLst xmlns:a="http://schemas.openxmlformats.org/drawingml/2006/main">
              <a:ext uri="{FF2B5EF4-FFF2-40B4-BE49-F238E27FC236}">
                <a16:creationId xmlns:a16="http://schemas.microsoft.com/office/drawing/2014/main" id="{4DDFC4AD-A445-4BCA-BAD3-E430863EA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952875"/>
            <a:ext cx="47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6A6A1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23" name="Quality &amp; Certification References">
            <a:extLst xmlns:a="http://schemas.openxmlformats.org/drawingml/2006/main">
              <a:ext uri="{FF2B5EF4-FFF2-40B4-BE49-F238E27FC236}">
                <a16:creationId xmlns:a16="http://schemas.microsoft.com/office/drawing/2014/main" id="{C2A56CC7-5D34-4DEF-A76F-4B8C3BD9B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952875"/>
            <a:ext cx="7429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0B223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0B2239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0B2239"/>
                </a:solidFill>
                <a:latin typeface="Arial"/>
                <a:ea typeface="Arial"/>
                <a:cs typeface="Arial"/>
              </a:rPr>
              <a:t>Quality &amp; Certification References</a:t>
            </a:r>
          </a:p>
        </p:txBody>
      </p:sp>
      <p:sp>
        <p:nvSpPr>
          <p:cNvPr id="24" name="06">
            <a:extLst xmlns:a="http://schemas.openxmlformats.org/drawingml/2006/main">
              <a:ext uri="{FF2B5EF4-FFF2-40B4-BE49-F238E27FC236}">
                <a16:creationId xmlns:a16="http://schemas.microsoft.com/office/drawing/2014/main" id="{559C1E5C-415D-49EA-8BD3-4402F70FF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3952875"/>
            <a:ext cx="1143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425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425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03D7255-9E0A-43DF-A4E6-216EAD5D6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4286250"/>
            <a:ext cx="10287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E8E8"/>
          </a:solidFill>
          <a:ln xmlns:a="http://schemas.openxmlformats.org/drawingml/2006/main" w="0">
            <a:noFill/>
          </a:ln>
        </p:spPr>
      </p:sp>
      <p:sp>
        <p:nvSpPr>
          <p:cNvPr id="26" name="05">
            <a:extLst xmlns:a="http://schemas.openxmlformats.org/drawingml/2006/main">
              <a:ext uri="{FF2B5EF4-FFF2-40B4-BE49-F238E27FC236}">
                <a16:creationId xmlns:a16="http://schemas.microsoft.com/office/drawing/2014/main" id="{341E2B01-03D8-47B3-B416-807E210AF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381500"/>
            <a:ext cx="47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6A6A1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27" name="Custom Service Process">
            <a:extLst xmlns:a="http://schemas.openxmlformats.org/drawingml/2006/main">
              <a:ext uri="{FF2B5EF4-FFF2-40B4-BE49-F238E27FC236}">
                <a16:creationId xmlns:a16="http://schemas.microsoft.com/office/drawing/2014/main" id="{B477BD26-D95B-4B8A-8CFE-4EF5F5611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4381500"/>
            <a:ext cx="7429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0B223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0B2239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0B2239"/>
                </a:solidFill>
                <a:latin typeface="Arial"/>
                <a:ea typeface="Arial"/>
                <a:cs typeface="Arial"/>
              </a:rPr>
              <a:t>Custom Service Process</a:t>
            </a:r>
          </a:p>
        </p:txBody>
      </p:sp>
      <p:sp>
        <p:nvSpPr>
          <p:cNvPr id="28" name="07">
            <a:extLst xmlns:a="http://schemas.openxmlformats.org/drawingml/2006/main">
              <a:ext uri="{FF2B5EF4-FFF2-40B4-BE49-F238E27FC236}">
                <a16:creationId xmlns:a16="http://schemas.microsoft.com/office/drawing/2014/main" id="{817A75B4-DE4B-466F-B8A9-214307B0B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4381500"/>
            <a:ext cx="1143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425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425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5956CD4-FDC4-40A2-B430-51857592D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4714875"/>
            <a:ext cx="10287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E8E8"/>
          </a:solidFill>
          <a:ln xmlns:a="http://schemas.openxmlformats.org/drawingml/2006/main" w="0">
            <a:noFill/>
          </a:ln>
        </p:spPr>
      </p:sp>
      <p:sp>
        <p:nvSpPr>
          <p:cNvPr id="30" name="06">
            <a:extLst xmlns:a="http://schemas.openxmlformats.org/drawingml/2006/main">
              <a:ext uri="{FF2B5EF4-FFF2-40B4-BE49-F238E27FC236}">
                <a16:creationId xmlns:a16="http://schemas.microsoft.com/office/drawing/2014/main" id="{A495B407-F898-42A9-9D80-CEE7D348C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810125"/>
            <a:ext cx="47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6A6A1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31" name="Product Portfolio">
            <a:extLst xmlns:a="http://schemas.openxmlformats.org/drawingml/2006/main">
              <a:ext uri="{FF2B5EF4-FFF2-40B4-BE49-F238E27FC236}">
                <a16:creationId xmlns:a16="http://schemas.microsoft.com/office/drawing/2014/main" id="{073AC8FB-03EF-4EF0-843D-7DA197B1A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4810125"/>
            <a:ext cx="7429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0B223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0B2239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0B2239"/>
                </a:solidFill>
                <a:latin typeface="Arial"/>
                <a:ea typeface="Arial"/>
                <a:cs typeface="Arial"/>
              </a:rPr>
              <a:t>Product Portfolio</a:t>
            </a:r>
          </a:p>
        </p:txBody>
      </p:sp>
      <p:sp>
        <p:nvSpPr>
          <p:cNvPr id="32" name="08-27">
            <a:extLst xmlns:a="http://schemas.openxmlformats.org/drawingml/2006/main">
              <a:ext uri="{FF2B5EF4-FFF2-40B4-BE49-F238E27FC236}">
                <a16:creationId xmlns:a16="http://schemas.microsoft.com/office/drawing/2014/main" id="{4066E88D-5B1E-4ECE-B938-EBDC55E0C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4810125"/>
            <a:ext cx="1143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425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425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08-27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290E39DA-F506-438F-BDD6-27044F3EE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5143500"/>
            <a:ext cx="10287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E8E8"/>
          </a:solidFill>
          <a:ln xmlns:a="http://schemas.openxmlformats.org/drawingml/2006/main" w="0">
            <a:noFill/>
          </a:ln>
        </p:spPr>
      </p:sp>
      <p:sp>
        <p:nvSpPr>
          <p:cNvPr id="34" name="07">
            <a:extLst xmlns:a="http://schemas.openxmlformats.org/drawingml/2006/main">
              <a:ext uri="{FF2B5EF4-FFF2-40B4-BE49-F238E27FC236}">
                <a16:creationId xmlns:a16="http://schemas.microsoft.com/office/drawing/2014/main" id="{698B4E64-ABC9-47AB-A485-A18BD3B39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238750"/>
            <a:ext cx="47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6A6A1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sp>
        <p:nvSpPr>
          <p:cNvPr id="35" name="Flavor Customization">
            <a:extLst xmlns:a="http://schemas.openxmlformats.org/drawingml/2006/main">
              <a:ext uri="{FF2B5EF4-FFF2-40B4-BE49-F238E27FC236}">
                <a16:creationId xmlns:a16="http://schemas.microsoft.com/office/drawing/2014/main" id="{9EC1C395-BC42-4324-BC94-4EB1C08D7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5238750"/>
            <a:ext cx="7429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0B223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0B2239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0B2239"/>
                </a:solidFill>
                <a:latin typeface="Arial"/>
                <a:ea typeface="Arial"/>
                <a:cs typeface="Arial"/>
              </a:rPr>
              <a:t>Flavor Customization</a:t>
            </a:r>
          </a:p>
        </p:txBody>
      </p:sp>
      <p:sp>
        <p:nvSpPr>
          <p:cNvPr id="36" name="28-29">
            <a:extLst xmlns:a="http://schemas.openxmlformats.org/drawingml/2006/main">
              <a:ext uri="{FF2B5EF4-FFF2-40B4-BE49-F238E27FC236}">
                <a16:creationId xmlns:a16="http://schemas.microsoft.com/office/drawing/2014/main" id="{BF9D059B-72D9-4A8C-8FFC-21134C607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5238750"/>
            <a:ext cx="1143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425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425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28-29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45161865-8A13-4779-B35E-83FDB4F84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5572125"/>
            <a:ext cx="10287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E8E8"/>
          </a:solidFill>
          <a:ln xmlns:a="http://schemas.openxmlformats.org/drawingml/2006/main" w="0">
            <a:noFill/>
          </a:ln>
        </p:spPr>
      </p:sp>
      <p:sp>
        <p:nvSpPr>
          <p:cNvPr id="38" name="Hongkong Hytan Biotech CO. Ltd">
            <a:extLst xmlns:a="http://schemas.openxmlformats.org/drawingml/2006/main">
              <a:ext uri="{FF2B5EF4-FFF2-40B4-BE49-F238E27FC236}">
                <a16:creationId xmlns:a16="http://schemas.microsoft.com/office/drawing/2014/main" id="{E93F38CB-1649-404E-BC65-70E3E045D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86500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75" b="0">
                <a:solidFill>
                  <a:srgbClr val="0B223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0B2239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0B2239"/>
                </a:solidFill>
                <a:latin typeface="Arial"/>
                <a:ea typeface="Arial"/>
                <a:cs typeface="Arial"/>
              </a:rPr>
              <a:t>Hongkong Hytan Biotech CO. Ltd</a:t>
            </a:r>
          </a:p>
        </p:txBody>
      </p:sp>
    </p:spTree>
    <p:extLst>
      <p:ext uri="{BB962C8B-B14F-4D97-AF65-F5344CB8AC3E}">
        <p14:creationId xmlns:p14="http://schemas.microsoft.com/office/powerpoint/2010/main" val="60784335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B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63697558-100B-4D3A-B023-BE26D9C6831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8ce9d00248046fb"/>
          <a:stretch xmlns:a="http://schemas.openxmlformats.org/drawingml/2006/main"/>
        </p:blipFill>
        <p:spPr>
          <a:xfrm xmlns:a="http://schemas.openxmlformats.org/drawingml/2006/main">
            <a:off x="0" y="670"/>
            <a:ext cx="12192000" cy="6856661"/>
          </a:xfrm>
          <a:prstGeom xmlns:a="http://schemas.openxmlformats.org/drawingml/2006/main" prst="rect">
            <a:avLst/>
          </a:prstGeom>
        </p:spPr>
      </p:pic>
      <p:sp>
        <p:nvSpPr>
          <p:cNvPr id="2" name="About">
            <a:extLst xmlns:a="http://schemas.openxmlformats.org/drawingml/2006/main">
              <a:ext uri="{FF2B5EF4-FFF2-40B4-BE49-F238E27FC236}">
                <a16:creationId xmlns:a16="http://schemas.microsoft.com/office/drawing/2014/main" id="{A96D4233-5609-4658-9A5A-12BD1F249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" y="704850"/>
            <a:ext cx="4762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7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37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37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About</a:t>
            </a:r>
          </a:p>
        </p:txBody>
      </p:sp>
      <p:sp>
        <p:nvSpPr>
          <p:cNvPr id="3" name="HYTAN BIO TECH">
            <a:extLst xmlns:a="http://schemas.openxmlformats.org/drawingml/2006/main">
              <a:ext uri="{FF2B5EF4-FFF2-40B4-BE49-F238E27FC236}">
                <a16:creationId xmlns:a16="http://schemas.microsoft.com/office/drawing/2014/main" id="{9D229689-E808-4ED5-BE00-2AA65201C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" y="1276350"/>
            <a:ext cx="5143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28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HYTAN BIO TECH</a:t>
            </a:r>
          </a:p>
        </p:txBody>
      </p:sp>
      <p:sp>
        <p:nvSpPr>
          <p:cNvPr id="4" name="Hongkong Hytan Biotech CO. Ltd is an innovative oral fi">
            <a:extLst xmlns:a="http://schemas.openxmlformats.org/drawingml/2006/main">
              <a:ext uri="{FF2B5EF4-FFF2-40B4-BE49-F238E27FC236}">
                <a16:creationId xmlns:a16="http://schemas.microsoft.com/office/drawing/2014/main" id="{B70CF30F-F400-4E3A-8094-D64E09557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" y="2133600"/>
            <a:ext cx="4953000" cy="1596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6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6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06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Hongkong Hytan Biotech CO. Ltd is an innovative oral film company integrating</a:t>
            </a:r>
          </a:p>
        </p:txBody>
      </p:sp>
      <p:sp>
        <p:nvSpPr>
          <p:cNvPr id="5" name="research, manufacturing and sales. Our vision is to bec">
            <a:extLst xmlns:a="http://schemas.openxmlformats.org/drawingml/2006/main">
              <a:ext uri="{FF2B5EF4-FFF2-40B4-BE49-F238E27FC236}">
                <a16:creationId xmlns:a16="http://schemas.microsoft.com/office/drawing/2014/main" id="{E91DE0DC-2A66-4F42-A2F9-23EE250F9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" y="2312137"/>
            <a:ext cx="4953000" cy="1596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6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6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06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research, manufacturing and sales. Our vision is to become a leading global</a:t>
            </a:r>
          </a:p>
        </p:txBody>
      </p:sp>
      <p:sp>
        <p:nvSpPr>
          <p:cNvPr id="6" name="provider of innovative oral film solutions. Full value-">
            <a:extLst xmlns:a="http://schemas.openxmlformats.org/drawingml/2006/main">
              <a:ext uri="{FF2B5EF4-FFF2-40B4-BE49-F238E27FC236}">
                <a16:creationId xmlns:a16="http://schemas.microsoft.com/office/drawing/2014/main" id="{9C005CD4-B514-4A8B-8483-569810D0C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" y="2490673"/>
            <a:ext cx="4953000" cy="1596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6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6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06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provider of innovative oral film solutions. Full value-chain capabilities support daily</a:t>
            </a:r>
          </a:p>
        </p:txBody>
      </p:sp>
      <p:sp>
        <p:nvSpPr>
          <p:cNvPr id="7" name="output of 2 million films and annual capacity of more t">
            <a:extLst xmlns:a="http://schemas.openxmlformats.org/drawingml/2006/main">
              <a:ext uri="{FF2B5EF4-FFF2-40B4-BE49-F238E27FC236}">
                <a16:creationId xmlns:a16="http://schemas.microsoft.com/office/drawing/2014/main" id="{6A3A46D0-E8B9-480D-AD01-5B887E65A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" y="2669210"/>
            <a:ext cx="4953000" cy="1596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6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6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06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output of 2 million films and annual capacity of more than 600 million films, serving</a:t>
            </a:r>
          </a:p>
        </p:txBody>
      </p:sp>
      <p:sp>
        <p:nvSpPr>
          <p:cNvPr id="8" name="diverse global orders. Factory workshops follow GMP sta">
            <a:extLst xmlns:a="http://schemas.openxmlformats.org/drawingml/2006/main">
              <a:ext uri="{FF2B5EF4-FFF2-40B4-BE49-F238E27FC236}">
                <a16:creationId xmlns:a16="http://schemas.microsoft.com/office/drawing/2014/main" id="{D9031CB6-3E6E-47F8-A7FB-DEB6E1158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" y="2847746"/>
            <a:ext cx="4953000" cy="1596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6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6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06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diverse global orders. Factory workshops follow GMP standards and use</a:t>
            </a:r>
          </a:p>
        </p:txBody>
      </p:sp>
      <p:sp>
        <p:nvSpPr>
          <p:cNvPr id="9" name="automated high-speed production lines and advanced clea">
            <a:extLst xmlns:a="http://schemas.openxmlformats.org/drawingml/2006/main">
              <a:ext uri="{FF2B5EF4-FFF2-40B4-BE49-F238E27FC236}">
                <a16:creationId xmlns:a16="http://schemas.microsoft.com/office/drawing/2014/main" id="{D72686EF-647C-42F0-B774-FAFA04178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" y="3026283"/>
            <a:ext cx="4953000" cy="1596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6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6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06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automated high-speed production lines and advanced clean-air systems.</a:t>
            </a:r>
          </a:p>
        </p:txBody>
      </p:sp>
      <p:sp>
        <p:nvSpPr>
          <p:cNvPr id="10" name="Operations follow GMP standards, with quality managemen">
            <a:extLst xmlns:a="http://schemas.openxmlformats.org/drawingml/2006/main">
              <a:ext uri="{FF2B5EF4-FFF2-40B4-BE49-F238E27FC236}">
                <a16:creationId xmlns:a16="http://schemas.microsoft.com/office/drawing/2014/main" id="{2E46A240-D440-425A-9774-A023C2DAA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" y="3204820"/>
            <a:ext cx="4953000" cy="1596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6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6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06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Operations follow GMP standards, with quality management based on ISO 22000</a:t>
            </a:r>
          </a:p>
        </p:txBody>
      </p:sp>
      <p:sp>
        <p:nvSpPr>
          <p:cNvPr id="11" name="and ISO 9001.">
            <a:extLst xmlns:a="http://schemas.openxmlformats.org/drawingml/2006/main">
              <a:ext uri="{FF2B5EF4-FFF2-40B4-BE49-F238E27FC236}">
                <a16:creationId xmlns:a16="http://schemas.microsoft.com/office/drawing/2014/main" id="{CE7B8209-8AF1-4FCA-A784-6FF09BABB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" y="3383356"/>
            <a:ext cx="4953000" cy="1596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6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6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06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and ISO 9001.</a:t>
            </a:r>
          </a:p>
        </p:txBody>
      </p:sp>
      <p:sp>
        <p:nvSpPr>
          <p:cNvPr id="12" name="As a health technology innovator, HYTAN BIO TECH follow">
            <a:extLst xmlns:a="http://schemas.openxmlformats.org/drawingml/2006/main">
              <a:ext uri="{FF2B5EF4-FFF2-40B4-BE49-F238E27FC236}">
                <a16:creationId xmlns:a16="http://schemas.microsoft.com/office/drawing/2014/main" id="{A7C34D68-05DA-474A-A62C-AFB4C38CA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" y="3676193"/>
            <a:ext cx="4953000" cy="1596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6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6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06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As a health technology innovator, HYTAN BIO TECH follows a philosophy of films</a:t>
            </a:r>
          </a:p>
        </p:txBody>
      </p:sp>
      <p:sp>
        <p:nvSpPr>
          <p:cNvPr id="13" name="as thin as wings and close to the heart. We connect ora">
            <a:extLst xmlns:a="http://schemas.openxmlformats.org/drawingml/2006/main">
              <a:ext uri="{FF2B5EF4-FFF2-40B4-BE49-F238E27FC236}">
                <a16:creationId xmlns:a16="http://schemas.microsoft.com/office/drawing/2014/main" id="{5B8C45BC-95C4-422E-91AD-A9C928D5F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" y="3854729"/>
            <a:ext cx="4953000" cy="1596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6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6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06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as thin as wings and close to the heart. We connect oral mucosal delivery with</a:t>
            </a:r>
          </a:p>
        </p:txBody>
      </p:sp>
      <p:sp>
        <p:nvSpPr>
          <p:cNvPr id="14" name="everyday health applications to provide global users wi">
            <a:extLst xmlns:a="http://schemas.openxmlformats.org/drawingml/2006/main">
              <a:ext uri="{FF2B5EF4-FFF2-40B4-BE49-F238E27FC236}">
                <a16:creationId xmlns:a16="http://schemas.microsoft.com/office/drawing/2014/main" id="{E4DCE786-9681-4EBB-8820-37011DA4C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" y="4033266"/>
            <a:ext cx="4953000" cy="1596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6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6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06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everyday health applications to provide global users with more convenient,</a:t>
            </a:r>
          </a:p>
        </p:txBody>
      </p:sp>
      <p:sp>
        <p:nvSpPr>
          <p:cNvPr id="15" name="efficient and safe health management solutions.">
            <a:extLst xmlns:a="http://schemas.openxmlformats.org/drawingml/2006/main">
              <a:ext uri="{FF2B5EF4-FFF2-40B4-BE49-F238E27FC236}">
                <a16:creationId xmlns:a16="http://schemas.microsoft.com/office/drawing/2014/main" id="{38CB4042-AB64-4423-8C87-A927F4B0F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" y="4211803"/>
            <a:ext cx="4953000" cy="1596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6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6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06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efficient and safe health management solutions.</a:t>
            </a:r>
          </a:p>
        </p:txBody>
      </p:sp>
      <p:sp>
        <p:nvSpPr>
          <p:cNvPr id="16" name="Class 100,000 Cleanroom">
            <a:extLst xmlns:a="http://schemas.openxmlformats.org/drawingml/2006/main">
              <a:ext uri="{FF2B5EF4-FFF2-40B4-BE49-F238E27FC236}">
                <a16:creationId xmlns:a16="http://schemas.microsoft.com/office/drawing/2014/main" id="{D78EC511-D724-4F80-A717-BF3D0312C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76900" y="4572000"/>
            <a:ext cx="1971675" cy="1168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78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78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8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Class 100,000 Cleanroom</a:t>
            </a:r>
          </a:p>
        </p:txBody>
      </p:sp>
      <p:sp>
        <p:nvSpPr>
          <p:cNvPr id="17" name="Automated High-Speed Line">
            <a:extLst xmlns:a="http://schemas.openxmlformats.org/drawingml/2006/main">
              <a:ext uri="{FF2B5EF4-FFF2-40B4-BE49-F238E27FC236}">
                <a16:creationId xmlns:a16="http://schemas.microsoft.com/office/drawing/2014/main" id="{74C37DDF-DAB5-4875-9DAF-C0EEBA0E5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4572000"/>
            <a:ext cx="1971675" cy="1168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78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78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8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Automated High-Speed Line</a:t>
            </a:r>
          </a:p>
        </p:txBody>
      </p:sp>
      <p:sp>
        <p:nvSpPr>
          <p:cNvPr id="18" name="Testing Center">
            <a:extLst xmlns:a="http://schemas.openxmlformats.org/drawingml/2006/main">
              <a:ext uri="{FF2B5EF4-FFF2-40B4-BE49-F238E27FC236}">
                <a16:creationId xmlns:a16="http://schemas.microsoft.com/office/drawing/2014/main" id="{F54B1C4D-CBDD-4EC2-9501-4C3F524C1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4572000"/>
            <a:ext cx="1971675" cy="1168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78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78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8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Testing Center</a:t>
            </a:r>
          </a:p>
        </p:txBody>
      </p:sp>
      <p:sp>
        <p:nvSpPr>
          <p:cNvPr id="19" name="Air Shower">
            <a:extLst xmlns:a="http://schemas.openxmlformats.org/drawingml/2006/main">
              <a:ext uri="{FF2B5EF4-FFF2-40B4-BE49-F238E27FC236}">
                <a16:creationId xmlns:a16="http://schemas.microsoft.com/office/drawing/2014/main" id="{E51384E8-D7CB-4AFC-AB32-430D3D777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76900" y="6219825"/>
            <a:ext cx="1971675" cy="1168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78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78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8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Air Shower</a:t>
            </a:r>
          </a:p>
        </p:txBody>
      </p:sp>
      <p:sp>
        <p:nvSpPr>
          <p:cNvPr id="20" name="Packaging Line">
            <a:extLst xmlns:a="http://schemas.openxmlformats.org/drawingml/2006/main">
              <a:ext uri="{FF2B5EF4-FFF2-40B4-BE49-F238E27FC236}">
                <a16:creationId xmlns:a16="http://schemas.microsoft.com/office/drawing/2014/main" id="{422AC30B-A1B9-45C2-A9C8-6C83453E5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6219825"/>
            <a:ext cx="1971675" cy="1168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78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78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8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Packaging Line</a:t>
            </a:r>
          </a:p>
        </p:txBody>
      </p:sp>
      <p:sp>
        <p:nvSpPr>
          <p:cNvPr id="21" name="Water Treatment Room">
            <a:extLst xmlns:a="http://schemas.openxmlformats.org/drawingml/2006/main">
              <a:ext uri="{FF2B5EF4-FFF2-40B4-BE49-F238E27FC236}">
                <a16:creationId xmlns:a16="http://schemas.microsoft.com/office/drawing/2014/main" id="{4269EA1C-65ED-4290-8EF5-2F4F1F28A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6219825"/>
            <a:ext cx="1971675" cy="1168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78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78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8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Water Treatment Room</a:t>
            </a:r>
          </a:p>
        </p:txBody>
      </p:sp>
      <p:sp>
        <p:nvSpPr>
          <p:cNvPr id="22" name="Class 100,000">
            <a:extLst xmlns:a="http://schemas.openxmlformats.org/drawingml/2006/main">
              <a:ext uri="{FF2B5EF4-FFF2-40B4-BE49-F238E27FC236}">
                <a16:creationId xmlns:a16="http://schemas.microsoft.com/office/drawing/2014/main" id="{FDE73565-8155-400F-B270-A336402FC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" y="5705475"/>
            <a:ext cx="1485900" cy="2585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Class 100,000</a:t>
            </a:r>
          </a:p>
        </p:txBody>
      </p:sp>
      <p:sp>
        <p:nvSpPr>
          <p:cNvPr id="23" name="Cleanroom">
            <a:extLst xmlns:a="http://schemas.openxmlformats.org/drawingml/2006/main">
              <a:ext uri="{FF2B5EF4-FFF2-40B4-BE49-F238E27FC236}">
                <a16:creationId xmlns:a16="http://schemas.microsoft.com/office/drawing/2014/main" id="{B0376666-AD9E-4836-B35F-8A51B5101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" y="6048375"/>
            <a:ext cx="148590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91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91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Cleanroom</a:t>
            </a:r>
          </a:p>
        </p:txBody>
      </p:sp>
      <p:sp>
        <p:nvSpPr>
          <p:cNvPr id="24" name="200+">
            <a:extLst xmlns:a="http://schemas.openxmlformats.org/drawingml/2006/main">
              <a:ext uri="{FF2B5EF4-FFF2-40B4-BE49-F238E27FC236}">
                <a16:creationId xmlns:a16="http://schemas.microsoft.com/office/drawing/2014/main" id="{E65BD8BE-271A-405A-8567-F44031EB0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71700" y="5705475"/>
            <a:ext cx="1485900" cy="3147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200+</a:t>
            </a:r>
          </a:p>
        </p:txBody>
      </p:sp>
      <p:sp>
        <p:nvSpPr>
          <p:cNvPr id="25" name="R&amp;D and Production Staff">
            <a:extLst xmlns:a="http://schemas.openxmlformats.org/drawingml/2006/main">
              <a:ext uri="{FF2B5EF4-FFF2-40B4-BE49-F238E27FC236}">
                <a16:creationId xmlns:a16="http://schemas.microsoft.com/office/drawing/2014/main" id="{A33C5236-0193-4B24-BF9D-366A39A20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71700" y="6048375"/>
            <a:ext cx="148590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91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91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R&amp;D and Production Staff</a:t>
            </a:r>
          </a:p>
        </p:txBody>
      </p:sp>
      <p:sp>
        <p:nvSpPr>
          <p:cNvPr id="26" name="2M+">
            <a:extLst xmlns:a="http://schemas.openxmlformats.org/drawingml/2006/main">
              <a:ext uri="{FF2B5EF4-FFF2-40B4-BE49-F238E27FC236}">
                <a16:creationId xmlns:a16="http://schemas.microsoft.com/office/drawing/2014/main" id="{B509E071-D4A4-4F28-A865-C0BF9A029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90950" y="5705475"/>
            <a:ext cx="1485900" cy="3147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2M+</a:t>
            </a:r>
          </a:p>
        </p:txBody>
      </p:sp>
      <p:sp>
        <p:nvSpPr>
          <p:cNvPr id="27" name="Films per Day">
            <a:extLst xmlns:a="http://schemas.openxmlformats.org/drawingml/2006/main">
              <a:ext uri="{FF2B5EF4-FFF2-40B4-BE49-F238E27FC236}">
                <a16:creationId xmlns:a16="http://schemas.microsoft.com/office/drawing/2014/main" id="{A4424285-5A50-4818-AC6E-2F410561A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90950" y="6048375"/>
            <a:ext cx="148590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91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91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Films per Day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C03EA96-7C06-42F6-BB37-D1ECFC071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667125"/>
            <a:ext cx="209550" cy="571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F7F7"/>
          </a:solidFill>
          <a:ln xmlns:a="http://schemas.openxmlformats.org/drawingml/2006/main" w="0">
            <a:noFill/>
          </a:ln>
        </p:spPr>
      </p:sp>
      <p:sp>
        <p:nvSpPr>
          <p:cNvPr id="29" name="CLEAN">
            <a:extLst xmlns:a="http://schemas.openxmlformats.org/drawingml/2006/main">
              <a:ext uri="{FF2B5EF4-FFF2-40B4-BE49-F238E27FC236}">
                <a16:creationId xmlns:a16="http://schemas.microsoft.com/office/drawing/2014/main" id="{8E6184FE-21A0-4B48-82DC-267746AA2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15025" y="3857625"/>
            <a:ext cx="190500" cy="472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315" b="1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315" b="1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315" b="1">
                <a:solidFill>
                  <a:srgbClr val="5D7180"/>
                </a:solidFill>
                <a:latin typeface="Arial"/>
                <a:ea typeface="Arial"/>
                <a:cs typeface="Arial"/>
              </a:rPr>
              <a:t>CLEAN</a:t>
            </a:r>
          </a:p>
        </p:txBody>
      </p:sp>
      <p:sp>
        <p:nvSpPr>
          <p:cNvPr id="30" name="ROOM">
            <a:extLst xmlns:a="http://schemas.openxmlformats.org/drawingml/2006/main">
              <a:ext uri="{FF2B5EF4-FFF2-40B4-BE49-F238E27FC236}">
                <a16:creationId xmlns:a16="http://schemas.microsoft.com/office/drawing/2014/main" id="{B83B3003-880C-4143-9E57-54A1E6D64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15025" y="3905631"/>
            <a:ext cx="190500" cy="472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315" b="1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315" b="1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315" b="1">
                <a:solidFill>
                  <a:srgbClr val="5D7180"/>
                </a:solidFill>
                <a:latin typeface="Arial"/>
                <a:ea typeface="Arial"/>
                <a:cs typeface="Arial"/>
              </a:rPr>
              <a:t>ROOM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BBD01A13-4FEE-42AC-847C-7154C91EA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5762625"/>
            <a:ext cx="133350" cy="381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4C9CB"/>
          </a:solidFill>
          <a:ln xmlns:a="http://schemas.openxmlformats.org/drawingml/2006/main" w="0">
            <a:noFill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83AC00D3-5172-4A12-ABA5-166964A83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5238750"/>
            <a:ext cx="1524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4C9CB"/>
          </a:solidFill>
          <a:ln xmlns:a="http://schemas.openxmlformats.org/drawingml/2006/main" w="0">
            <a:noFill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0F4B6C72-15A6-434D-80CD-B8BD6C02B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239"/>
          </a:solidFill>
          <a:ln xmlns:a="http://schemas.openxmlformats.org/drawingml/2006/main" w="0">
            <a:noFill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A13EB1D8-E2FE-41AB-9F49-20E04BCA8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71500"/>
            <a:ext cx="12192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A6A1"/>
          </a:solidFill>
          <a:ln xmlns:a="http://schemas.openxmlformats.org/drawingml/2006/main" w="0">
            <a:noFill/>
          </a:ln>
        </p:spPr>
      </p:sp>
      <p:pic>
        <p:nvPic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3128FE26-F206-47B1-B37A-9F5FEC8570C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a1aa614b34c46b8"/>
          <a:stretch xmlns:a="http://schemas.openxmlformats.org/drawingml/2006/main"/>
        </p:blipFill>
        <p:spPr>
          <a:xfrm xmlns:a="http://schemas.openxmlformats.org/drawingml/2006/main">
            <a:off x="361950" y="85725"/>
            <a:ext cx="409575" cy="409575"/>
          </a:xfrm>
          <a:prstGeom xmlns:a="http://schemas.openxmlformats.org/drawingml/2006/main" prst="rect">
            <a:avLst/>
          </a:prstGeom>
        </p:spPr>
      </p:pic>
      <p:sp>
        <p:nvSpPr>
          <p:cNvPr id="36" name="HYTAN BIO TECH">
            <a:extLst xmlns:a="http://schemas.openxmlformats.org/drawingml/2006/main">
              <a:ext uri="{FF2B5EF4-FFF2-40B4-BE49-F238E27FC236}">
                <a16:creationId xmlns:a16="http://schemas.microsoft.com/office/drawing/2014/main" id="{B9A46A4A-156C-4A22-9FCA-54BC09EE2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161925"/>
            <a:ext cx="428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HYTAN BIO TECH</a:t>
            </a:r>
          </a:p>
        </p:txBody>
      </p:sp>
      <p:sp>
        <p:nvSpPr>
          <p:cNvPr id="37" name="ORAL FILM INNOVATION">
            <a:extLst xmlns:a="http://schemas.openxmlformats.org/drawingml/2006/main">
              <a:ext uri="{FF2B5EF4-FFF2-40B4-BE49-F238E27FC236}">
                <a16:creationId xmlns:a16="http://schemas.microsoft.com/office/drawing/2014/main" id="{F1D45D72-1957-4185-B0F0-F5F05AAAE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38125"/>
            <a:ext cx="34480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B5E3D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050" b="0">
                <a:solidFill>
                  <a:srgbClr val="B5E3DF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B5E3DF"/>
                </a:solidFill>
                <a:latin typeface="Arial"/>
                <a:ea typeface="Arial"/>
                <a:cs typeface="Arial"/>
              </a:rPr>
              <a:t>ORAL FILM INNOVATION</a:t>
            </a:r>
          </a:p>
        </p:txBody>
      </p:sp>
      <p:sp>
        <p:nvSpPr>
          <p:cNvPr id="38" name="03">
            <a:extLst xmlns:a="http://schemas.openxmlformats.org/drawingml/2006/main">
              <a:ext uri="{FF2B5EF4-FFF2-40B4-BE49-F238E27FC236}">
                <a16:creationId xmlns:a16="http://schemas.microsoft.com/office/drawing/2014/main" id="{475EB8CA-847E-43DD-A8D9-971C9AE54A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91925" y="6648450"/>
            <a:ext cx="28575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75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29278802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B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34F88B83-2C82-4D5F-BCC3-D917E274066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c5ef2af25ba48a0"/>
          <a:stretch xmlns:a="http://schemas.openxmlformats.org/drawingml/2006/main"/>
        </p:blipFill>
        <p:spPr>
          <a:xfrm xmlns:a="http://schemas.openxmlformats.org/drawingml/2006/main">
            <a:off x="0" y="670"/>
            <a:ext cx="12192000" cy="6856661"/>
          </a:xfrm>
          <a:prstGeom xmlns:a="http://schemas.openxmlformats.org/drawingml/2006/main" prst="rect">
            <a:avLst/>
          </a:prstGeom>
        </p:spPr>
      </p:pic>
      <p:sp>
        <p:nvSpPr>
          <p:cNvPr id="2" name="Why Choose">
            <a:extLst xmlns:a="http://schemas.openxmlformats.org/drawingml/2006/main">
              <a:ext uri="{FF2B5EF4-FFF2-40B4-BE49-F238E27FC236}">
                <a16:creationId xmlns:a16="http://schemas.microsoft.com/office/drawing/2014/main" id="{EAB284B0-331E-4D6B-A137-CE9A5DAFF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" y="704850"/>
            <a:ext cx="5143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7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37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37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Why Choose</a:t>
            </a:r>
          </a:p>
        </p:txBody>
      </p:sp>
      <p:sp>
        <p:nvSpPr>
          <p:cNvPr id="3" name="HYTAN BIO TECH">
            <a:extLst xmlns:a="http://schemas.openxmlformats.org/drawingml/2006/main">
              <a:ext uri="{FF2B5EF4-FFF2-40B4-BE49-F238E27FC236}">
                <a16:creationId xmlns:a16="http://schemas.microsoft.com/office/drawing/2014/main" id="{E3E95187-D7C8-42EE-B19C-C2C3F7988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" y="1276350"/>
            <a:ext cx="5143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28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HYTAN BIO TECH</a:t>
            </a:r>
          </a:p>
        </p:txBody>
      </p:sp>
      <p:sp>
        <p:nvSpPr>
          <p:cNvPr id="4" name="An oral film R&amp;D and manufacturing partner for global b">
            <a:extLst xmlns:a="http://schemas.openxmlformats.org/drawingml/2006/main">
              <a:ext uri="{FF2B5EF4-FFF2-40B4-BE49-F238E27FC236}">
                <a16:creationId xmlns:a16="http://schemas.microsoft.com/office/drawing/2014/main" id="{9C4DA1EA-394D-4921-A5E4-090C0C805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" y="2133600"/>
            <a:ext cx="4953000" cy="1685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2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An oral film R&amp;D and manufacturing partner for global brands, offering</a:t>
            </a:r>
          </a:p>
        </p:txBody>
      </p:sp>
      <p:sp>
        <p:nvSpPr>
          <p:cNvPr id="5" name="one-stop solutions from formulation and custom design t">
            <a:extLst xmlns:a="http://schemas.openxmlformats.org/drawingml/2006/main">
              <a:ext uri="{FF2B5EF4-FFF2-40B4-BE49-F238E27FC236}">
                <a16:creationId xmlns:a16="http://schemas.microsoft.com/office/drawing/2014/main" id="{D3B45015-B4FE-4D91-B054-E933FABA5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" y="2319338"/>
            <a:ext cx="4953000" cy="1685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2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one-stop solutions from formulation and custom design to scaled production.</a:t>
            </a:r>
          </a:p>
        </p:txBody>
      </p:sp>
      <p:sp>
        <p:nvSpPr>
          <p:cNvPr id="6" name="Personalized Design">
            <a:extLst xmlns:a="http://schemas.openxmlformats.org/drawingml/2006/main">
              <a:ext uri="{FF2B5EF4-FFF2-40B4-BE49-F238E27FC236}">
                <a16:creationId xmlns:a16="http://schemas.microsoft.com/office/drawing/2014/main" id="{15CCCDE1-F192-4D35-A89E-264E07C33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14525" y="3629025"/>
            <a:ext cx="2095500" cy="20455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65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65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pPr>
            <a:r>
              <a:rPr sz="1365" b="1">
                <a:solidFill>
                  <a:srgbClr val="16A6A1"/>
                </a:solidFill>
                <a:latin typeface="Arial"/>
                <a:ea typeface="Arial"/>
                <a:cs typeface="Arial"/>
              </a:rPr>
              <a:t>Personalized Design</a:t>
            </a:r>
          </a:p>
        </p:txBody>
      </p:sp>
      <p:sp>
        <p:nvSpPr>
          <p:cNvPr id="7" name="Custom packaging and visual">
            <a:extLst xmlns:a="http://schemas.openxmlformats.org/drawingml/2006/main">
              <a:ext uri="{FF2B5EF4-FFF2-40B4-BE49-F238E27FC236}">
                <a16:creationId xmlns:a16="http://schemas.microsoft.com/office/drawing/2014/main" id="{E93E6770-4B5F-42E4-9378-EEA7E57B0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14525" y="3952875"/>
            <a:ext cx="2076450" cy="1517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1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1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1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Custom packaging and visual</a:t>
            </a:r>
          </a:p>
        </p:txBody>
      </p:sp>
      <p:sp>
        <p:nvSpPr>
          <p:cNvPr id="8" name="design aligned with your positioning">
            <a:extLst xmlns:a="http://schemas.openxmlformats.org/drawingml/2006/main">
              <a:ext uri="{FF2B5EF4-FFF2-40B4-BE49-F238E27FC236}">
                <a16:creationId xmlns:a16="http://schemas.microsoft.com/office/drawing/2014/main" id="{ED9604BB-6A78-4548-B78A-138985865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14525" y="4113609"/>
            <a:ext cx="2076450" cy="1517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1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1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1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design aligned with your positioning</a:t>
            </a:r>
          </a:p>
        </p:txBody>
      </p:sp>
      <p:sp>
        <p:nvSpPr>
          <p:cNvPr id="9" name="to create a distinctive brand identity.">
            <a:extLst xmlns:a="http://schemas.openxmlformats.org/drawingml/2006/main">
              <a:ext uri="{FF2B5EF4-FFF2-40B4-BE49-F238E27FC236}">
                <a16:creationId xmlns:a16="http://schemas.microsoft.com/office/drawing/2014/main" id="{126709CA-D452-420F-9C14-4517C89F1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14525" y="4274344"/>
            <a:ext cx="2076450" cy="1517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1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1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1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to create a distinctive brand identity.</a:t>
            </a:r>
          </a:p>
        </p:txBody>
      </p:sp>
      <p:sp>
        <p:nvSpPr>
          <p:cNvPr id="10" name="Custom Formulation">
            <a:extLst xmlns:a="http://schemas.openxmlformats.org/drawingml/2006/main">
              <a:ext uri="{FF2B5EF4-FFF2-40B4-BE49-F238E27FC236}">
                <a16:creationId xmlns:a16="http://schemas.microsoft.com/office/drawing/2014/main" id="{6CDA7F9B-B1F1-4F6D-BA5E-623C13E7A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69483" y="3629025"/>
            <a:ext cx="2095500" cy="20455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65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65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pPr>
            <a:r>
              <a:rPr sz="1365" b="1">
                <a:solidFill>
                  <a:srgbClr val="16A6A1"/>
                </a:solidFill>
                <a:latin typeface="Arial"/>
                <a:ea typeface="Arial"/>
                <a:cs typeface="Arial"/>
              </a:rPr>
              <a:t>Custom Formulation</a:t>
            </a:r>
          </a:p>
        </p:txBody>
      </p:sp>
      <p:sp>
        <p:nvSpPr>
          <p:cNvPr id="11" name="Professional nutritionists develop">
            <a:extLst xmlns:a="http://schemas.openxmlformats.org/drawingml/2006/main">
              <a:ext uri="{FF2B5EF4-FFF2-40B4-BE49-F238E27FC236}">
                <a16:creationId xmlns:a16="http://schemas.microsoft.com/office/drawing/2014/main" id="{2B60AD84-33D8-459E-B8F0-563DE6E2D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69483" y="3952875"/>
            <a:ext cx="2076450" cy="1517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1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1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1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Professional nutritionists develop</a:t>
            </a:r>
          </a:p>
        </p:txBody>
      </p:sp>
      <p:sp>
        <p:nvSpPr>
          <p:cNvPr id="12" name="tailored formulations for the needs">
            <a:extLst xmlns:a="http://schemas.openxmlformats.org/drawingml/2006/main">
              <a:ext uri="{FF2B5EF4-FFF2-40B4-BE49-F238E27FC236}">
                <a16:creationId xmlns:a16="http://schemas.microsoft.com/office/drawing/2014/main" id="{460A091A-F121-46DB-A592-AF831E00A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69483" y="4113609"/>
            <a:ext cx="2076450" cy="1517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1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1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1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tailored formulations for the needs</a:t>
            </a:r>
          </a:p>
        </p:txBody>
      </p:sp>
      <p:sp>
        <p:nvSpPr>
          <p:cNvPr id="13" name="of different groups.">
            <a:extLst xmlns:a="http://schemas.openxmlformats.org/drawingml/2006/main">
              <a:ext uri="{FF2B5EF4-FFF2-40B4-BE49-F238E27FC236}">
                <a16:creationId xmlns:a16="http://schemas.microsoft.com/office/drawing/2014/main" id="{DADB22D3-5C16-4C5B-A7B1-4F4382DEA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69483" y="4274344"/>
            <a:ext cx="2076450" cy="1517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1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1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1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of different groups.</a:t>
            </a:r>
          </a:p>
        </p:txBody>
      </p:sp>
      <p:sp>
        <p:nvSpPr>
          <p:cNvPr id="14" name="Flavor Selection">
            <a:extLst xmlns:a="http://schemas.openxmlformats.org/drawingml/2006/main">
              <a:ext uri="{FF2B5EF4-FFF2-40B4-BE49-F238E27FC236}">
                <a16:creationId xmlns:a16="http://schemas.microsoft.com/office/drawing/2014/main" id="{2F1D920E-9006-40FE-84E0-933A3C76B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4441" y="3629025"/>
            <a:ext cx="2095500" cy="20455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65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65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pPr>
            <a:r>
              <a:rPr sz="1365" b="1">
                <a:solidFill>
                  <a:srgbClr val="16A6A1"/>
                </a:solidFill>
                <a:latin typeface="Arial"/>
                <a:ea typeface="Arial"/>
                <a:cs typeface="Arial"/>
              </a:rPr>
              <a:t>Flavor Selection</a:t>
            </a:r>
          </a:p>
        </p:txBody>
      </p:sp>
      <p:sp>
        <p:nvSpPr>
          <p:cNvPr id="15" name="100+ flavor options to meet the">
            <a:extLst xmlns:a="http://schemas.openxmlformats.org/drawingml/2006/main">
              <a:ext uri="{FF2B5EF4-FFF2-40B4-BE49-F238E27FC236}">
                <a16:creationId xmlns:a16="http://schemas.microsoft.com/office/drawing/2014/main" id="{03A68C75-4983-45D1-B6A2-5756FF424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4441" y="3952875"/>
            <a:ext cx="2076450" cy="1517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1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1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1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100+ flavor options to meet the</a:t>
            </a:r>
          </a:p>
        </p:txBody>
      </p:sp>
      <p:sp>
        <p:nvSpPr>
          <p:cNvPr id="16" name="preferences of different markets and">
            <a:extLst xmlns:a="http://schemas.openxmlformats.org/drawingml/2006/main">
              <a:ext uri="{FF2B5EF4-FFF2-40B4-BE49-F238E27FC236}">
                <a16:creationId xmlns:a16="http://schemas.microsoft.com/office/drawing/2014/main" id="{ECFAADC4-BB99-4D58-8E27-9E4F52BED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4441" y="4113609"/>
            <a:ext cx="2076450" cy="1517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1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1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1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preferences of different markets and</a:t>
            </a:r>
          </a:p>
        </p:txBody>
      </p:sp>
      <p:sp>
        <p:nvSpPr>
          <p:cNvPr id="17" name="consumers.">
            <a:extLst xmlns:a="http://schemas.openxmlformats.org/drawingml/2006/main">
              <a:ext uri="{FF2B5EF4-FFF2-40B4-BE49-F238E27FC236}">
                <a16:creationId xmlns:a16="http://schemas.microsoft.com/office/drawing/2014/main" id="{3B09DCA2-ECE2-4174-A918-2DE2BE0C1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4441" y="4274344"/>
            <a:ext cx="2076450" cy="1517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1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1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1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consumers.</a:t>
            </a:r>
          </a:p>
        </p:txBody>
      </p:sp>
      <p:sp>
        <p:nvSpPr>
          <p:cNvPr id="18" name="Fast Delivery">
            <a:extLst xmlns:a="http://schemas.openxmlformats.org/drawingml/2006/main">
              <a:ext uri="{FF2B5EF4-FFF2-40B4-BE49-F238E27FC236}">
                <a16:creationId xmlns:a16="http://schemas.microsoft.com/office/drawing/2014/main" id="{7D78B728-1FA6-4960-A90C-29DDD708E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14525" y="5076825"/>
            <a:ext cx="2095500" cy="20455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65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65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pPr>
            <a:r>
              <a:rPr sz="1365" b="1">
                <a:solidFill>
                  <a:srgbClr val="16A6A1"/>
                </a:solidFill>
                <a:latin typeface="Arial"/>
                <a:ea typeface="Arial"/>
                <a:cs typeface="Arial"/>
              </a:rPr>
              <a:t>Fast Delivery</a:t>
            </a:r>
          </a:p>
        </p:txBody>
      </p:sp>
      <p:sp>
        <p:nvSpPr>
          <p:cNvPr id="19" name="Standard orders ship within 20">
            <a:extLst xmlns:a="http://schemas.openxmlformats.org/drawingml/2006/main">
              <a:ext uri="{FF2B5EF4-FFF2-40B4-BE49-F238E27FC236}">
                <a16:creationId xmlns:a16="http://schemas.microsoft.com/office/drawing/2014/main" id="{61120817-7F15-4DE7-BBE5-93F173C05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14525" y="5400675"/>
            <a:ext cx="2076450" cy="1517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1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1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1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Standard orders ship within 20</a:t>
            </a:r>
          </a:p>
        </p:txBody>
      </p:sp>
      <p:sp>
        <p:nvSpPr>
          <p:cNvPr id="20" name="days. Urgent orders can receive">
            <a:extLst xmlns:a="http://schemas.openxmlformats.org/drawingml/2006/main">
              <a:ext uri="{FF2B5EF4-FFF2-40B4-BE49-F238E27FC236}">
                <a16:creationId xmlns:a16="http://schemas.microsoft.com/office/drawing/2014/main" id="{9CA4CFEC-D8E5-4FB5-A1D0-2C9097EF2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14525" y="5561409"/>
            <a:ext cx="2076450" cy="1517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1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1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1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days. Urgent orders can receive</a:t>
            </a:r>
          </a:p>
        </p:txBody>
      </p:sp>
      <p:sp>
        <p:nvSpPr>
          <p:cNvPr id="21" name="priority production and dispatch.">
            <a:extLst xmlns:a="http://schemas.openxmlformats.org/drawingml/2006/main">
              <a:ext uri="{FF2B5EF4-FFF2-40B4-BE49-F238E27FC236}">
                <a16:creationId xmlns:a16="http://schemas.microsoft.com/office/drawing/2014/main" id="{B210BB36-EAED-46BE-9481-0448C0611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14525" y="5722144"/>
            <a:ext cx="2076450" cy="1517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1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1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1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priority production and dispatch.</a:t>
            </a:r>
          </a:p>
        </p:txBody>
      </p:sp>
      <p:sp>
        <p:nvSpPr>
          <p:cNvPr id="22" name="Manufacturing Capacity">
            <a:extLst xmlns:a="http://schemas.openxmlformats.org/drawingml/2006/main">
              <a:ext uri="{FF2B5EF4-FFF2-40B4-BE49-F238E27FC236}">
                <a16:creationId xmlns:a16="http://schemas.microsoft.com/office/drawing/2014/main" id="{488B832D-97B9-4FFD-B6A0-56A7A0E71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69483" y="5076825"/>
            <a:ext cx="2095500" cy="20455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65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65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pPr>
            <a:r>
              <a:rPr sz="1365" b="1">
                <a:solidFill>
                  <a:srgbClr val="16A6A1"/>
                </a:solidFill>
                <a:latin typeface="Arial"/>
                <a:ea typeface="Arial"/>
                <a:cs typeface="Arial"/>
              </a:rPr>
              <a:t>Manufacturing Capacity</a:t>
            </a:r>
          </a:p>
        </p:txBody>
      </p:sp>
      <p:sp>
        <p:nvSpPr>
          <p:cNvPr id="23" name="Four automated high-speed lines">
            <a:extLst xmlns:a="http://schemas.openxmlformats.org/drawingml/2006/main">
              <a:ext uri="{FF2B5EF4-FFF2-40B4-BE49-F238E27FC236}">
                <a16:creationId xmlns:a16="http://schemas.microsoft.com/office/drawing/2014/main" id="{DF596F49-9589-4F6B-A434-332CB103D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69483" y="5400675"/>
            <a:ext cx="2076450" cy="1517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1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1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1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Four automated high-speed lines</a:t>
            </a:r>
          </a:p>
        </p:txBody>
      </p:sp>
      <p:sp>
        <p:nvSpPr>
          <p:cNvPr id="24" name="deliver more than 600 million films">
            <a:extLst xmlns:a="http://schemas.openxmlformats.org/drawingml/2006/main">
              <a:ext uri="{FF2B5EF4-FFF2-40B4-BE49-F238E27FC236}">
                <a16:creationId xmlns:a16="http://schemas.microsoft.com/office/drawing/2014/main" id="{53E154FC-D797-4CA5-A4E6-6B0D09D22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69483" y="5561409"/>
            <a:ext cx="2076450" cy="1517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1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1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1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deliver more than 600 million films</a:t>
            </a:r>
          </a:p>
        </p:txBody>
      </p:sp>
      <p:sp>
        <p:nvSpPr>
          <p:cNvPr id="25" name="annually, with industry-leading">
            <a:extLst xmlns:a="http://schemas.openxmlformats.org/drawingml/2006/main">
              <a:ext uri="{FF2B5EF4-FFF2-40B4-BE49-F238E27FC236}">
                <a16:creationId xmlns:a16="http://schemas.microsoft.com/office/drawing/2014/main" id="{A46720A6-9E2C-40A0-8D08-E3551282D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69483" y="5722144"/>
            <a:ext cx="2076450" cy="1517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1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1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1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annually, with industry-leading</a:t>
            </a:r>
          </a:p>
        </p:txBody>
      </p:sp>
      <p:sp>
        <p:nvSpPr>
          <p:cNvPr id="26" name="scale.">
            <a:extLst xmlns:a="http://schemas.openxmlformats.org/drawingml/2006/main">
              <a:ext uri="{FF2B5EF4-FFF2-40B4-BE49-F238E27FC236}">
                <a16:creationId xmlns:a16="http://schemas.microsoft.com/office/drawing/2014/main" id="{F5433848-40C1-4974-85B3-227246C06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69483" y="5882878"/>
            <a:ext cx="2076450" cy="1517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1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1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1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scale.</a:t>
            </a:r>
          </a:p>
        </p:txBody>
      </p:sp>
      <p:sp>
        <p:nvSpPr>
          <p:cNvPr id="27" name="Compliance &amp; Quality">
            <a:extLst xmlns:a="http://schemas.openxmlformats.org/drawingml/2006/main">
              <a:ext uri="{FF2B5EF4-FFF2-40B4-BE49-F238E27FC236}">
                <a16:creationId xmlns:a16="http://schemas.microsoft.com/office/drawing/2014/main" id="{16155634-C043-4FE5-A842-9E916E413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4441" y="5076825"/>
            <a:ext cx="2095500" cy="20455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65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65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pPr>
            <a:r>
              <a:rPr sz="1365" b="1">
                <a:solidFill>
                  <a:srgbClr val="16A6A1"/>
                </a:solidFill>
                <a:latin typeface="Arial"/>
                <a:ea typeface="Arial"/>
                <a:cs typeface="Arial"/>
              </a:rPr>
              <a:t>Compliance &amp; Quality</a:t>
            </a:r>
          </a:p>
        </p:txBody>
      </p:sp>
      <p:sp>
        <p:nvSpPr>
          <p:cNvPr id="28" name="Global regulatory and quality">
            <a:extLst xmlns:a="http://schemas.openxmlformats.org/drawingml/2006/main">
              <a:ext uri="{FF2B5EF4-FFF2-40B4-BE49-F238E27FC236}">
                <a16:creationId xmlns:a16="http://schemas.microsoft.com/office/drawing/2014/main" id="{C2C2FC6B-43DD-465E-9448-C3A13E568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4441" y="5400675"/>
            <a:ext cx="2076450" cy="1517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1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1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1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Global regulatory and quality</a:t>
            </a:r>
          </a:p>
        </p:txBody>
      </p:sp>
      <p:sp>
        <p:nvSpPr>
          <p:cNvPr id="29" name="standards guide a comprehensive,">
            <a:extLst xmlns:a="http://schemas.openxmlformats.org/drawingml/2006/main">
              <a:ext uri="{FF2B5EF4-FFF2-40B4-BE49-F238E27FC236}">
                <a16:creationId xmlns:a16="http://schemas.microsoft.com/office/drawing/2014/main" id="{F84B6608-A08A-47D6-9535-BE6C1A6AD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4441" y="5561409"/>
            <a:ext cx="2076450" cy="1517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1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1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1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standards guide a comprehensive,</a:t>
            </a:r>
          </a:p>
        </p:txBody>
      </p:sp>
      <p:sp>
        <p:nvSpPr>
          <p:cNvPr id="30" name="strict quality control system.">
            <a:extLst xmlns:a="http://schemas.openxmlformats.org/drawingml/2006/main">
              <a:ext uri="{FF2B5EF4-FFF2-40B4-BE49-F238E27FC236}">
                <a16:creationId xmlns:a16="http://schemas.microsoft.com/office/drawing/2014/main" id="{4C2CE7A2-8CF2-4A26-B1BF-E766CC124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4441" y="5722144"/>
            <a:ext cx="2076450" cy="1517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1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1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1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strict quality control system.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3FF4912A-15C3-4699-A53B-69AFBF31F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239"/>
          </a:solidFill>
          <a:ln xmlns:a="http://schemas.openxmlformats.org/drawingml/2006/main" w="0">
            <a:noFill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0677D2EE-1377-4A6D-95A4-2E945E19A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71500"/>
            <a:ext cx="12192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A6A1"/>
          </a:solidFill>
          <a:ln xmlns:a="http://schemas.openxmlformats.org/drawingml/2006/main" w="0">
            <a:noFill/>
          </a:ln>
        </p:spPr>
      </p:sp>
      <p:pic>
        <p:nvPic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00CA7601-6B82-4B85-9D27-D57AB2784B7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4518be7543f4729"/>
          <a:stretch xmlns:a="http://schemas.openxmlformats.org/drawingml/2006/main"/>
        </p:blipFill>
        <p:spPr>
          <a:xfrm xmlns:a="http://schemas.openxmlformats.org/drawingml/2006/main">
            <a:off x="361950" y="85725"/>
            <a:ext cx="409575" cy="409575"/>
          </a:xfrm>
          <a:prstGeom xmlns:a="http://schemas.openxmlformats.org/drawingml/2006/main" prst="rect">
            <a:avLst/>
          </a:prstGeom>
        </p:spPr>
      </p:pic>
      <p:sp>
        <p:nvSpPr>
          <p:cNvPr id="34" name="HYTAN BIO TECH">
            <a:extLst xmlns:a="http://schemas.openxmlformats.org/drawingml/2006/main">
              <a:ext uri="{FF2B5EF4-FFF2-40B4-BE49-F238E27FC236}">
                <a16:creationId xmlns:a16="http://schemas.microsoft.com/office/drawing/2014/main" id="{4F75B598-77DC-404B-BBA7-9420305FC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161925"/>
            <a:ext cx="428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HYTAN BIO TECH</a:t>
            </a:r>
          </a:p>
        </p:txBody>
      </p:sp>
      <p:sp>
        <p:nvSpPr>
          <p:cNvPr id="35" name="ORAL FILM INNOVATION">
            <a:extLst xmlns:a="http://schemas.openxmlformats.org/drawingml/2006/main">
              <a:ext uri="{FF2B5EF4-FFF2-40B4-BE49-F238E27FC236}">
                <a16:creationId xmlns:a16="http://schemas.microsoft.com/office/drawing/2014/main" id="{93F83C46-3CBA-4F41-82F0-19CFBEEFB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38125"/>
            <a:ext cx="34480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B5E3D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050" b="0">
                <a:solidFill>
                  <a:srgbClr val="B5E3DF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B5E3DF"/>
                </a:solidFill>
                <a:latin typeface="Arial"/>
                <a:ea typeface="Arial"/>
                <a:cs typeface="Arial"/>
              </a:rPr>
              <a:t>ORAL FILM INNOVATION</a:t>
            </a:r>
          </a:p>
        </p:txBody>
      </p:sp>
      <p:sp>
        <p:nvSpPr>
          <p:cNvPr id="36" name="04">
            <a:extLst xmlns:a="http://schemas.openxmlformats.org/drawingml/2006/main">
              <a:ext uri="{FF2B5EF4-FFF2-40B4-BE49-F238E27FC236}">
                <a16:creationId xmlns:a16="http://schemas.microsoft.com/office/drawing/2014/main" id="{6FE23043-3759-491D-8FDA-6FA06DD0B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91925" y="6648450"/>
            <a:ext cx="28575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75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63754064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B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633796B1-0CFE-4922-ABDC-A8E786DF759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88299ec3f294e75"/>
          <a:stretch xmlns:a="http://schemas.openxmlformats.org/drawingml/2006/main"/>
        </p:blipFill>
        <p:spPr>
          <a:xfrm xmlns:a="http://schemas.openxmlformats.org/drawingml/2006/main">
            <a:off x="0" y="670"/>
            <a:ext cx="12192000" cy="6856661"/>
          </a:xfrm>
          <a:prstGeom xmlns:a="http://schemas.openxmlformats.org/drawingml/2006/main" prst="rect">
            <a:avLst/>
          </a:prstGeom>
        </p:spPr>
      </p:pic>
      <p:sp>
        <p:nvSpPr>
          <p:cNvPr id="2" name="Advantages of Oral Films">
            <a:extLst xmlns:a="http://schemas.openxmlformats.org/drawingml/2006/main">
              <a:ext uri="{FF2B5EF4-FFF2-40B4-BE49-F238E27FC236}">
                <a16:creationId xmlns:a16="http://schemas.microsoft.com/office/drawing/2014/main" id="{9FC89C66-672B-4C84-8324-258C33477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" y="704850"/>
            <a:ext cx="1104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525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3525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Advantages of Oral Films</a:t>
            </a:r>
          </a:p>
        </p:txBody>
      </p:sp>
      <p:sp>
        <p:nvSpPr>
          <p:cNvPr id="3" name="Fast-dissolving oral films combine convenience, efficie">
            <a:extLst xmlns:a="http://schemas.openxmlformats.org/drawingml/2006/main">
              <a:ext uri="{FF2B5EF4-FFF2-40B4-BE49-F238E27FC236}">
                <a16:creationId xmlns:a16="http://schemas.microsoft.com/office/drawing/2014/main" id="{FE5D00BC-1B9E-4D96-9523-DB1C794DC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" y="1552575"/>
            <a:ext cx="10858500" cy="1685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2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Fast-dissolving oral films combine convenience, efficient absorption and an improved everyday health experience.</a:t>
            </a:r>
          </a:p>
        </p:txBody>
      </p:sp>
      <p:sp>
        <p:nvSpPr>
          <p:cNvPr id="4" name="Oral Films vs. Other Dosage Forms">
            <a:extLst xmlns:a="http://schemas.openxmlformats.org/drawingml/2006/main">
              <a:ext uri="{FF2B5EF4-FFF2-40B4-BE49-F238E27FC236}">
                <a16:creationId xmlns:a16="http://schemas.microsoft.com/office/drawing/2014/main" id="{47FE7D05-CDED-4944-8DD6-5F73C1459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200275"/>
            <a:ext cx="6477000" cy="261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8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8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748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Oral Films vs. Other Dosage Forms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943F5EC-8738-4E95-93C3-8137A0F3D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238500"/>
            <a:ext cx="10382250" cy="20288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graphicFrame>
        <p:nvGraphicFrame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84438E5-C6BA-49A9-8F84-0CC252E31C3C}"/>
              </a:ext>
            </a:extLst>
          </p:cNvPr>
          <p:cNvGraphicFramePr/>
          <p:nvPr/>
        </p:nvGraphicFramePr>
        <p:xfrm>
          <a:off xmlns:a="http://schemas.openxmlformats.org/drawingml/2006/main" x="876300" y="3238500"/>
          <a:ext xmlns:a="http://schemas.openxmlformats.org/drawingml/2006/main" cx="10382250" cy="20288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638425"/>
                <a:gridCol w="1952625"/>
                <a:gridCol w="1943100"/>
                <a:gridCol w="1943100"/>
                <a:gridCol w="1905000"/>
              </a:tblGrid>
              <a:tr h="338138">
                <a:tc>
                  <a:txBody>
                    <a:bodyPr wrap="none" lIns="38100" tIns="38100" rIns="38100" bIns="38100"/>
                    <a:lstStyle/>
                    <a:p>
                      <a:r>
                        <a:rPr sz="1125" b="1">
                          <a:solidFill>
                            <a:srgbClr val="0B2239"/>
                          </a:solidFill>
                          <a:latin typeface="Arial"/>
                          <a:ea typeface="Arial"/>
                          <a:cs typeface="Arial"/>
                        </a:rPr>
                        <a:t/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none" lIns="38100" tIns="38100" rIns="38100" bIns="38100"/>
                    <a:lstStyle/>
                    <a:p>
                      <a:pPr algn="ctr"/>
                      <a:r>
                        <a:rPr sz="11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Oral Film</a:t>
                      </a:r>
                    </a:p>
                  </a:txBody>
                  <a:tcPr marL="91440" marR="91440" marT="45720" marB="45720" anchor="ctr">
                    <a:solidFill>
                      <a:srgbClr val="16A6A1"/>
                    </a:solidFill>
                  </a:tcPr>
                </a:tc>
                <a:tc>
                  <a:txBody>
                    <a:bodyPr wrap="none" lIns="38100" tIns="38100" rIns="38100" bIns="38100"/>
                    <a:lstStyle/>
                    <a:p>
                      <a:pPr algn="ctr"/>
                      <a:r>
                        <a:rPr sz="1125" b="1">
                          <a:solidFill>
                            <a:srgbClr val="0B2239"/>
                          </a:solidFill>
                          <a:latin typeface="Arial"/>
                          <a:ea typeface="Arial"/>
                          <a:cs typeface="Arial"/>
                        </a:rPr>
                        <a:t>Gummy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none" lIns="38100" tIns="38100" rIns="38100" bIns="38100"/>
                    <a:lstStyle/>
                    <a:p>
                      <a:pPr algn="ctr"/>
                      <a:r>
                        <a:rPr sz="1125" b="1">
                          <a:solidFill>
                            <a:srgbClr val="0B2239"/>
                          </a:solidFill>
                          <a:latin typeface="Arial"/>
                          <a:ea typeface="Arial"/>
                          <a:cs typeface="Arial"/>
                        </a:rPr>
                        <a:t>Capsule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none" lIns="38100" tIns="38100" rIns="38100" bIns="38100"/>
                    <a:lstStyle/>
                    <a:p>
                      <a:pPr algn="ctr"/>
                      <a:r>
                        <a:rPr sz="1125" b="1">
                          <a:solidFill>
                            <a:srgbClr val="0B2239"/>
                          </a:solidFill>
                          <a:latin typeface="Arial"/>
                          <a:ea typeface="Arial"/>
                          <a:cs typeface="Arial"/>
                        </a:rPr>
                        <a:t>Tablet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338138">
                <a:tc>
                  <a:txBody>
                    <a:bodyPr wrap="none" lIns="38100" tIns="38100" rIns="38100" bIns="38100"/>
                    <a:lstStyle/>
                    <a:p>
                      <a:pPr algn="ctr"/>
                      <a:r>
                        <a:rPr sz="1125" b="1">
                          <a:solidFill>
                            <a:srgbClr val="0B2239"/>
                          </a:solidFill>
                          <a:latin typeface="Arial"/>
                          <a:ea typeface="Arial"/>
                          <a:cs typeface="Arial"/>
                        </a:rPr>
                        <a:t>Bioavailability*</a:t>
                      </a:r>
                    </a:p>
                  </a:txBody>
                  <a:tcPr marL="91440" marR="91440" marT="45720" marB="45720" anchor="ctr">
                    <a:solidFill>
                      <a:srgbClr val="F4F8F6"/>
                    </a:solidFill>
                  </a:tcPr>
                </a:tc>
                <a:tc>
                  <a:txBody>
                    <a:bodyPr wrap="none" lIns="38100" tIns="38100" rIns="38100" bIns="38100"/>
                    <a:lstStyle/>
                    <a:p>
                      <a:pPr algn="ctr"/>
                      <a:r>
                        <a:rPr sz="11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50-80%</a:t>
                      </a:r>
                    </a:p>
                  </a:txBody>
                  <a:tcPr marL="91440" marR="91440" marT="45720" marB="45720" anchor="ctr">
                    <a:solidFill>
                      <a:srgbClr val="16A6A1"/>
                    </a:solidFill>
                  </a:tcPr>
                </a:tc>
                <a:tc>
                  <a:txBody>
                    <a:bodyPr wrap="none" lIns="38100" tIns="38100" rIns="38100" bIns="38100"/>
                    <a:lstStyle/>
                    <a:p>
                      <a:pPr algn="ctr"/>
                      <a:r>
                        <a:rPr sz="1125" b="0">
                          <a:solidFill>
                            <a:srgbClr val="0B2239"/>
                          </a:solidFill>
                          <a:latin typeface="Arial"/>
                          <a:ea typeface="Arial"/>
                          <a:cs typeface="Arial"/>
                        </a:rPr>
                        <a:t>20-40%</a:t>
                      </a:r>
                    </a:p>
                  </a:txBody>
                  <a:tcPr marL="91440" marR="91440" marT="45720" marB="45720" anchor="ctr">
                    <a:solidFill>
                      <a:srgbClr val="F4F8F6"/>
                    </a:solidFill>
                  </a:tcPr>
                </a:tc>
                <a:tc>
                  <a:txBody>
                    <a:bodyPr wrap="none" lIns="38100" tIns="38100" rIns="38100" bIns="38100"/>
                    <a:lstStyle/>
                    <a:p>
                      <a:pPr algn="ctr"/>
                      <a:r>
                        <a:rPr sz="1125" b="0">
                          <a:solidFill>
                            <a:srgbClr val="0B2239"/>
                          </a:solidFill>
                          <a:latin typeface="Arial"/>
                          <a:ea typeface="Arial"/>
                          <a:cs typeface="Arial"/>
                        </a:rPr>
                        <a:t>15-30%</a:t>
                      </a:r>
                    </a:p>
                  </a:txBody>
                  <a:tcPr marL="91440" marR="91440" marT="45720" marB="45720" anchor="ctr">
                    <a:solidFill>
                      <a:srgbClr val="F4F8F6"/>
                    </a:solidFill>
                  </a:tcPr>
                </a:tc>
                <a:tc>
                  <a:txBody>
                    <a:bodyPr wrap="none" lIns="38100" tIns="38100" rIns="38100" bIns="38100"/>
                    <a:lstStyle/>
                    <a:p>
                      <a:pPr algn="ctr"/>
                      <a:r>
                        <a:rPr sz="1125" b="0">
                          <a:solidFill>
                            <a:srgbClr val="0B2239"/>
                          </a:solidFill>
                          <a:latin typeface="Arial"/>
                          <a:ea typeface="Arial"/>
                          <a:cs typeface="Arial"/>
                        </a:rPr>
                        <a:t>10-25%</a:t>
                      </a:r>
                    </a:p>
                  </a:txBody>
                  <a:tcPr marL="91440" marR="91440" marT="45720" marB="45720" anchor="ctr">
                    <a:solidFill>
                      <a:srgbClr val="F4F8F6"/>
                    </a:solidFill>
                  </a:tcPr>
                </a:tc>
              </a:tr>
              <a:tr h="338138">
                <a:tc>
                  <a:txBody>
                    <a:bodyPr wrap="none" lIns="38100" tIns="38100" rIns="38100" bIns="38100"/>
                    <a:lstStyle/>
                    <a:p>
                      <a:pPr algn="ctr"/>
                      <a:r>
                        <a:rPr sz="1125" b="1">
                          <a:solidFill>
                            <a:srgbClr val="0B2239"/>
                          </a:solidFill>
                          <a:latin typeface="Arial"/>
                          <a:ea typeface="Arial"/>
                          <a:cs typeface="Arial"/>
                        </a:rPr>
                        <a:t>Absorption Speed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none" lIns="38100" tIns="38100" rIns="38100" bIns="38100"/>
                    <a:lstStyle/>
                    <a:p>
                      <a:pPr algn="ctr"/>
                      <a:r>
                        <a:rPr sz="11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Fast</a:t>
                      </a:r>
                    </a:p>
                  </a:txBody>
                  <a:tcPr marL="91440" marR="91440" marT="45720" marB="45720" anchor="ctr">
                    <a:solidFill>
                      <a:srgbClr val="16A6A1"/>
                    </a:solidFill>
                  </a:tcPr>
                </a:tc>
                <a:tc>
                  <a:txBody>
                    <a:bodyPr wrap="none" lIns="38100" tIns="38100" rIns="38100" bIns="38100"/>
                    <a:lstStyle/>
                    <a:p>
                      <a:pPr algn="ctr"/>
                      <a:r>
                        <a:rPr sz="1125" b="0">
                          <a:solidFill>
                            <a:srgbClr val="0B2239"/>
                          </a:solidFill>
                          <a:latin typeface="Arial"/>
                          <a:ea typeface="Arial"/>
                          <a:cs typeface="Arial"/>
                        </a:rPr>
                        <a:t>Slow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none" lIns="38100" tIns="38100" rIns="38100" bIns="38100"/>
                    <a:lstStyle/>
                    <a:p>
                      <a:pPr algn="ctr"/>
                      <a:r>
                        <a:rPr sz="1125" b="0">
                          <a:solidFill>
                            <a:srgbClr val="0B2239"/>
                          </a:solidFill>
                          <a:latin typeface="Arial"/>
                          <a:ea typeface="Arial"/>
                          <a:cs typeface="Arial"/>
                        </a:rPr>
                        <a:t>Slow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none" lIns="38100" tIns="38100" rIns="38100" bIns="38100"/>
                    <a:lstStyle/>
                    <a:p>
                      <a:pPr algn="ctr"/>
                      <a:r>
                        <a:rPr sz="1125" b="0">
                          <a:solidFill>
                            <a:srgbClr val="0B2239"/>
                          </a:solidFill>
                          <a:latin typeface="Arial"/>
                          <a:ea typeface="Arial"/>
                          <a:cs typeface="Arial"/>
                        </a:rPr>
                        <a:t>Slow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338138">
                <a:tc>
                  <a:txBody>
                    <a:bodyPr wrap="none" lIns="38100" tIns="38100" rIns="38100" bIns="38100"/>
                    <a:lstStyle/>
                    <a:p>
                      <a:pPr algn="ctr"/>
                      <a:r>
                        <a:rPr sz="1125" b="1">
                          <a:solidFill>
                            <a:srgbClr val="0B2239"/>
                          </a:solidFill>
                          <a:latin typeface="Arial"/>
                          <a:ea typeface="Arial"/>
                          <a:cs typeface="Arial"/>
                        </a:rPr>
                        <a:t>Swallowing</a:t>
                      </a:r>
                    </a:p>
                  </a:txBody>
                  <a:tcPr marL="91440" marR="91440" marT="45720" marB="45720" anchor="ctr">
                    <a:solidFill>
                      <a:srgbClr val="F4F8F6"/>
                    </a:solidFill>
                  </a:tcPr>
                </a:tc>
                <a:tc>
                  <a:txBody>
                    <a:bodyPr wrap="none" lIns="38100" tIns="38100" rIns="38100" bIns="38100"/>
                    <a:lstStyle/>
                    <a:p>
                      <a:pPr algn="ctr"/>
                      <a:r>
                        <a:rPr sz="11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Not required</a:t>
                      </a:r>
                    </a:p>
                  </a:txBody>
                  <a:tcPr marL="91440" marR="91440" marT="45720" marB="45720" anchor="ctr">
                    <a:solidFill>
                      <a:srgbClr val="16A6A1"/>
                    </a:solidFill>
                  </a:tcPr>
                </a:tc>
                <a:tc>
                  <a:txBody>
                    <a:bodyPr wrap="none" lIns="38100" tIns="38100" rIns="38100" bIns="38100"/>
                    <a:lstStyle/>
                    <a:p>
                      <a:pPr algn="ctr"/>
                      <a:r>
                        <a:rPr sz="1125" b="0">
                          <a:solidFill>
                            <a:srgbClr val="0B2239"/>
                          </a:solidFill>
                          <a:latin typeface="Arial"/>
                          <a:ea typeface="Arial"/>
                          <a:cs typeface="Arial"/>
                        </a:rPr>
                        <a:t>Required</a:t>
                      </a:r>
                    </a:p>
                  </a:txBody>
                  <a:tcPr marL="91440" marR="91440" marT="45720" marB="45720" anchor="ctr">
                    <a:solidFill>
                      <a:srgbClr val="F4F8F6"/>
                    </a:solidFill>
                  </a:tcPr>
                </a:tc>
                <a:tc>
                  <a:txBody>
                    <a:bodyPr wrap="none" lIns="38100" tIns="38100" rIns="38100" bIns="38100"/>
                    <a:lstStyle/>
                    <a:p>
                      <a:pPr algn="ctr"/>
                      <a:r>
                        <a:rPr sz="1125" b="0">
                          <a:solidFill>
                            <a:srgbClr val="0B2239"/>
                          </a:solidFill>
                          <a:latin typeface="Arial"/>
                          <a:ea typeface="Arial"/>
                          <a:cs typeface="Arial"/>
                        </a:rPr>
                        <a:t>Required</a:t>
                      </a:r>
                    </a:p>
                  </a:txBody>
                  <a:tcPr marL="91440" marR="91440" marT="45720" marB="45720" anchor="ctr">
                    <a:solidFill>
                      <a:srgbClr val="F4F8F6"/>
                    </a:solidFill>
                  </a:tcPr>
                </a:tc>
                <a:tc>
                  <a:txBody>
                    <a:bodyPr wrap="none" lIns="38100" tIns="38100" rIns="38100" bIns="38100"/>
                    <a:lstStyle/>
                    <a:p>
                      <a:pPr algn="ctr"/>
                      <a:r>
                        <a:rPr sz="1125" b="0">
                          <a:solidFill>
                            <a:srgbClr val="0B2239"/>
                          </a:solidFill>
                          <a:latin typeface="Arial"/>
                          <a:ea typeface="Arial"/>
                          <a:cs typeface="Arial"/>
                        </a:rPr>
                        <a:t>Required</a:t>
                      </a:r>
                    </a:p>
                  </a:txBody>
                  <a:tcPr marL="91440" marR="91440" marT="45720" marB="45720" anchor="ctr">
                    <a:solidFill>
                      <a:srgbClr val="F4F8F6"/>
                    </a:solidFill>
                  </a:tcPr>
                </a:tc>
              </a:tr>
              <a:tr h="338138">
                <a:tc>
                  <a:txBody>
                    <a:bodyPr wrap="none" lIns="38100" tIns="38100" rIns="38100" bIns="38100"/>
                    <a:lstStyle/>
                    <a:p>
                      <a:pPr algn="ctr"/>
                      <a:r>
                        <a:rPr sz="1125" b="1">
                          <a:solidFill>
                            <a:srgbClr val="0B2239"/>
                          </a:solidFill>
                          <a:latin typeface="Arial"/>
                          <a:ea typeface="Arial"/>
                          <a:cs typeface="Arial"/>
                        </a:rPr>
                        <a:t>Use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none" lIns="38100" tIns="38100" rIns="38100" bIns="38100"/>
                    <a:lstStyle/>
                    <a:p>
                      <a:pPr algn="ctr"/>
                      <a:r>
                        <a:rPr sz="11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Dissolves in mouth</a:t>
                      </a:r>
                    </a:p>
                  </a:txBody>
                  <a:tcPr marL="91440" marR="91440" marT="45720" marB="45720" anchor="ctr">
                    <a:solidFill>
                      <a:srgbClr val="16A6A1"/>
                    </a:solidFill>
                  </a:tcPr>
                </a:tc>
                <a:tc>
                  <a:txBody>
                    <a:bodyPr wrap="none" lIns="38100" tIns="38100" rIns="38100" bIns="38100"/>
                    <a:lstStyle/>
                    <a:p>
                      <a:pPr algn="ctr"/>
                      <a:r>
                        <a:rPr sz="1125" b="0">
                          <a:solidFill>
                            <a:srgbClr val="0B2239"/>
                          </a:solidFill>
                          <a:latin typeface="Arial"/>
                          <a:ea typeface="Arial"/>
                          <a:cs typeface="Arial"/>
                        </a:rPr>
                        <a:t>No water needed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none" lIns="38100" tIns="38100" rIns="38100" bIns="38100"/>
                    <a:lstStyle/>
                    <a:p>
                      <a:pPr algn="ctr"/>
                      <a:r>
                        <a:rPr sz="1125" b="0">
                          <a:solidFill>
                            <a:srgbClr val="0B2239"/>
                          </a:solidFill>
                          <a:latin typeface="Arial"/>
                          <a:ea typeface="Arial"/>
                          <a:cs typeface="Arial"/>
                        </a:rPr>
                        <a:t>With water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none" lIns="38100" tIns="38100" rIns="38100" bIns="38100"/>
                    <a:lstStyle/>
                    <a:p>
                      <a:pPr algn="ctr"/>
                      <a:r>
                        <a:rPr sz="1125" b="0">
                          <a:solidFill>
                            <a:srgbClr val="0B2239"/>
                          </a:solidFill>
                          <a:latin typeface="Arial"/>
                          <a:ea typeface="Arial"/>
                          <a:cs typeface="Arial"/>
                        </a:rPr>
                        <a:t>With water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338138">
                <a:tc>
                  <a:txBody>
                    <a:bodyPr wrap="none" lIns="38100" tIns="38100" rIns="38100" bIns="38100"/>
                    <a:lstStyle/>
                    <a:p>
                      <a:pPr algn="ctr"/>
                      <a:r>
                        <a:rPr sz="1125" b="1">
                          <a:solidFill>
                            <a:srgbClr val="0B2239"/>
                          </a:solidFill>
                          <a:latin typeface="Arial"/>
                          <a:ea typeface="Arial"/>
                          <a:cs typeface="Arial"/>
                        </a:rPr>
                        <a:t>Gastrointestinal Burden</a:t>
                      </a:r>
                    </a:p>
                  </a:txBody>
                  <a:tcPr marL="91440" marR="91440" marT="45720" marB="45720" anchor="ctr">
                    <a:solidFill>
                      <a:srgbClr val="F4F8F6"/>
                    </a:solidFill>
                  </a:tcPr>
                </a:tc>
                <a:tc>
                  <a:txBody>
                    <a:bodyPr wrap="none" lIns="38100" tIns="38100" rIns="38100" bIns="38100"/>
                    <a:lstStyle/>
                    <a:p>
                      <a:pPr algn="ctr"/>
                      <a:r>
                        <a:rPr sz="11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None</a:t>
                      </a:r>
                    </a:p>
                  </a:txBody>
                  <a:tcPr marL="91440" marR="91440" marT="45720" marB="45720" anchor="ctr">
                    <a:solidFill>
                      <a:srgbClr val="16A6A1"/>
                    </a:solidFill>
                  </a:tcPr>
                </a:tc>
                <a:tc>
                  <a:txBody>
                    <a:bodyPr wrap="none" lIns="38100" tIns="38100" rIns="38100" bIns="38100"/>
                    <a:lstStyle/>
                    <a:p>
                      <a:pPr algn="ctr"/>
                      <a:r>
                        <a:rPr sz="1125" b="0">
                          <a:solidFill>
                            <a:srgbClr val="0B2239"/>
                          </a:solidFill>
                          <a:latin typeface="Arial"/>
                          <a:ea typeface="Arial"/>
                          <a:cs typeface="Arial"/>
                        </a:rPr>
                        <a:t>Present</a:t>
                      </a:r>
                    </a:p>
                  </a:txBody>
                  <a:tcPr marL="91440" marR="91440" marT="45720" marB="45720" anchor="ctr">
                    <a:solidFill>
                      <a:srgbClr val="F4F8F6"/>
                    </a:solidFill>
                  </a:tcPr>
                </a:tc>
                <a:tc>
                  <a:txBody>
                    <a:bodyPr wrap="none" lIns="38100" tIns="38100" rIns="38100" bIns="38100"/>
                    <a:lstStyle/>
                    <a:p>
                      <a:pPr algn="ctr"/>
                      <a:r>
                        <a:rPr sz="1125" b="0">
                          <a:solidFill>
                            <a:srgbClr val="0B2239"/>
                          </a:solidFill>
                          <a:latin typeface="Arial"/>
                          <a:ea typeface="Arial"/>
                          <a:cs typeface="Arial"/>
                        </a:rPr>
                        <a:t>Present</a:t>
                      </a:r>
                    </a:p>
                  </a:txBody>
                  <a:tcPr marL="91440" marR="91440" marT="45720" marB="45720" anchor="ctr">
                    <a:solidFill>
                      <a:srgbClr val="F4F8F6"/>
                    </a:solidFill>
                  </a:tcPr>
                </a:tc>
                <a:tc>
                  <a:txBody>
                    <a:bodyPr wrap="none" lIns="38100" tIns="38100" rIns="38100" bIns="38100"/>
                    <a:lstStyle/>
                    <a:p>
                      <a:pPr algn="ctr"/>
                      <a:r>
                        <a:rPr sz="1125" b="0">
                          <a:solidFill>
                            <a:srgbClr val="0B2239"/>
                          </a:solidFill>
                          <a:latin typeface="Arial"/>
                          <a:ea typeface="Arial"/>
                          <a:cs typeface="Arial"/>
                        </a:rPr>
                        <a:t>Present</a:t>
                      </a:r>
                    </a:p>
                  </a:txBody>
                  <a:tcPr marL="91440" marR="91440" marT="45720" marB="45720" anchor="ctr">
                    <a:solidFill>
                      <a:srgbClr val="F4F8F6"/>
                    </a:solidFill>
                  </a:tcPr>
                </a:tc>
              </a:tr>
            </a:tbl>
          </a:graphicData>
        </a:graphic>
      </p:graphicFrame>
      <p:sp>
        <p:nvSpPr>
          <p:cNvPr id="7" name="*Bioavailability ranges reflect common industry observa">
            <a:extLst xmlns:a="http://schemas.openxmlformats.org/drawingml/2006/main">
              <a:ext uri="{FF2B5EF4-FFF2-40B4-BE49-F238E27FC236}">
                <a16:creationId xmlns:a16="http://schemas.microsoft.com/office/drawing/2014/main" id="{B1BC5009-595E-47AB-9B4E-C6AAE3F99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5353050"/>
            <a:ext cx="10382250" cy="1303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7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*Bioavailability ranges reflect common industry observations. Actual results may vary with formulation, active ingredients and individual physiology.</a:t>
            </a:r>
          </a:p>
        </p:txBody>
      </p:sp>
      <p:sp>
        <p:nvSpPr>
          <p:cNvPr id="8" name="No Swallowing Difficulty">
            <a:extLst xmlns:a="http://schemas.openxmlformats.org/drawingml/2006/main">
              <a:ext uri="{FF2B5EF4-FFF2-40B4-BE49-F238E27FC236}">
                <a16:creationId xmlns:a16="http://schemas.microsoft.com/office/drawing/2014/main" id="{4BAF98CA-124D-440E-B389-DE6C1304D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5715000"/>
            <a:ext cx="1762125" cy="1573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16A6A1"/>
                </a:solidFill>
                <a:latin typeface="Arial"/>
                <a:ea typeface="Arial"/>
                <a:cs typeface="Arial"/>
              </a:rPr>
              <a:t>No Swallowing Difficulty</a:t>
            </a:r>
          </a:p>
        </p:txBody>
      </p:sp>
      <p:sp>
        <p:nvSpPr>
          <p:cNvPr id="9" name="Dissolves in the mouth without water or">
            <a:extLst xmlns:a="http://schemas.openxmlformats.org/drawingml/2006/main">
              <a:ext uri="{FF2B5EF4-FFF2-40B4-BE49-F238E27FC236}">
                <a16:creationId xmlns:a16="http://schemas.microsoft.com/office/drawing/2014/main" id="{501B3EDD-5D23-47B5-BEA1-3AC3E0291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5924550"/>
            <a:ext cx="1762125" cy="11913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95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95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795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Dissolves in the mouth without water or</a:t>
            </a:r>
          </a:p>
        </p:txBody>
      </p:sp>
      <p:sp>
        <p:nvSpPr>
          <p:cNvPr id="10" name="swallowing. Suitable for older adults,">
            <a:extLst xmlns:a="http://schemas.openxmlformats.org/drawingml/2006/main">
              <a:ext uri="{FF2B5EF4-FFF2-40B4-BE49-F238E27FC236}">
                <a16:creationId xmlns:a16="http://schemas.microsoft.com/office/drawing/2014/main" id="{BE8C0F2C-5324-49E3-A85F-23EA42A63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6038640"/>
            <a:ext cx="1762125" cy="11913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95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95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795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swallowing. Suitable for older adults,</a:t>
            </a:r>
          </a:p>
        </p:txBody>
      </p:sp>
      <p:sp>
        <p:nvSpPr>
          <p:cNvPr id="11" name="children and people with swallowing">
            <a:extLst xmlns:a="http://schemas.openxmlformats.org/drawingml/2006/main">
              <a:ext uri="{FF2B5EF4-FFF2-40B4-BE49-F238E27FC236}">
                <a16:creationId xmlns:a16="http://schemas.microsoft.com/office/drawing/2014/main" id="{C4C3B2CE-500B-48F5-9873-8130F0FA9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6152731"/>
            <a:ext cx="1762125" cy="11913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95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95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795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children and people with swallowing</a:t>
            </a:r>
          </a:p>
        </p:txBody>
      </p:sp>
      <p:sp>
        <p:nvSpPr>
          <p:cNvPr id="12" name="difficulties.">
            <a:extLst xmlns:a="http://schemas.openxmlformats.org/drawingml/2006/main">
              <a:ext uri="{FF2B5EF4-FFF2-40B4-BE49-F238E27FC236}">
                <a16:creationId xmlns:a16="http://schemas.microsoft.com/office/drawing/2014/main" id="{3FFCC554-8D98-4374-A3E7-4BBB271F9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6266821"/>
            <a:ext cx="1762125" cy="11913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95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95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795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difficulties.</a:t>
            </a:r>
          </a:p>
        </p:txBody>
      </p:sp>
      <p:sp>
        <p:nvSpPr>
          <p:cNvPr id="13" name="Portable &amp; Discreet">
            <a:extLst xmlns:a="http://schemas.openxmlformats.org/drawingml/2006/main">
              <a:ext uri="{FF2B5EF4-FFF2-40B4-BE49-F238E27FC236}">
                <a16:creationId xmlns:a16="http://schemas.microsoft.com/office/drawing/2014/main" id="{A3B5B7F3-D6CB-4C33-80BF-09645ED0F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00525" y="5715000"/>
            <a:ext cx="1866900" cy="1573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16A6A1"/>
                </a:solidFill>
                <a:latin typeface="Arial"/>
                <a:ea typeface="Arial"/>
                <a:cs typeface="Arial"/>
              </a:rPr>
              <a:t>Portable &amp; Discreet</a:t>
            </a:r>
          </a:p>
        </p:txBody>
      </p:sp>
      <p:sp>
        <p:nvSpPr>
          <p:cNvPr id="14" name="Average film thickness is approximately">
            <a:extLst xmlns:a="http://schemas.openxmlformats.org/drawingml/2006/main">
              <a:ext uri="{FF2B5EF4-FFF2-40B4-BE49-F238E27FC236}">
                <a16:creationId xmlns:a16="http://schemas.microsoft.com/office/drawing/2014/main" id="{5DF3C25A-81B0-4C35-AF3F-822F72F1D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00525" y="5924550"/>
            <a:ext cx="1866900" cy="11913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95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95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795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Average film thickness is approximately</a:t>
            </a:r>
          </a:p>
        </p:txBody>
      </p:sp>
      <p:sp>
        <p:nvSpPr>
          <p:cNvPr id="15" name="0.08 mm. Individually wrapped films are">
            <a:extLst xmlns:a="http://schemas.openxmlformats.org/drawingml/2006/main">
              <a:ext uri="{FF2B5EF4-FFF2-40B4-BE49-F238E27FC236}">
                <a16:creationId xmlns:a16="http://schemas.microsoft.com/office/drawing/2014/main" id="{B2CEDF37-8D76-423C-B4DA-D08568650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00525" y="6038640"/>
            <a:ext cx="1866900" cy="11913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95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95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795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0.08 mm. Individually wrapped films are</a:t>
            </a:r>
          </a:p>
        </p:txBody>
      </p:sp>
      <p:sp>
        <p:nvSpPr>
          <p:cNvPr id="16" name="easy to carry.">
            <a:extLst xmlns:a="http://schemas.openxmlformats.org/drawingml/2006/main">
              <a:ext uri="{FF2B5EF4-FFF2-40B4-BE49-F238E27FC236}">
                <a16:creationId xmlns:a16="http://schemas.microsoft.com/office/drawing/2014/main" id="{824E955E-9329-4175-8F04-F6EC7421A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00525" y="6152731"/>
            <a:ext cx="1866900" cy="11913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95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95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795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easy to carry.</a:t>
            </a:r>
          </a:p>
        </p:txBody>
      </p:sp>
      <p:sp>
        <p:nvSpPr>
          <p:cNvPr id="17" name="Pleasant Experience">
            <a:extLst xmlns:a="http://schemas.openxmlformats.org/drawingml/2006/main">
              <a:ext uri="{FF2B5EF4-FFF2-40B4-BE49-F238E27FC236}">
                <a16:creationId xmlns:a16="http://schemas.microsoft.com/office/drawing/2014/main" id="{DEFBDCF2-49DD-4E7C-8175-83188B54E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5715000"/>
            <a:ext cx="1724025" cy="1573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16A6A1"/>
                </a:solidFill>
                <a:latin typeface="Arial"/>
                <a:ea typeface="Arial"/>
                <a:cs typeface="Arial"/>
              </a:rPr>
              <a:t>Pleasant Experience</a:t>
            </a:r>
          </a:p>
        </p:txBody>
      </p:sp>
      <p:sp>
        <p:nvSpPr>
          <p:cNvPr id="18" name="Avoids the bitterness and foreign-body">
            <a:extLst xmlns:a="http://schemas.openxmlformats.org/drawingml/2006/main">
              <a:ext uri="{FF2B5EF4-FFF2-40B4-BE49-F238E27FC236}">
                <a16:creationId xmlns:a16="http://schemas.microsoft.com/office/drawing/2014/main" id="{62C964DC-CB50-4E28-8A12-D14C5444C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5924550"/>
            <a:ext cx="1724025" cy="11913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95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95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795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Avoids the bitterness and foreign-body</a:t>
            </a:r>
          </a:p>
        </p:txBody>
      </p:sp>
      <p:sp>
        <p:nvSpPr>
          <p:cNvPr id="19" name="sensation of conventional tablets, with">
            <a:extLst xmlns:a="http://schemas.openxmlformats.org/drawingml/2006/main">
              <a:ext uri="{FF2B5EF4-FFF2-40B4-BE49-F238E27FC236}">
                <a16:creationId xmlns:a16="http://schemas.microsoft.com/office/drawing/2014/main" id="{D33B4F2A-AFC5-4540-9547-96B1BEB46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6038640"/>
            <a:ext cx="1724025" cy="11913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95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95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795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sensation of conventional tablets, with</a:t>
            </a:r>
          </a:p>
        </p:txBody>
      </p:sp>
      <p:sp>
        <p:nvSpPr>
          <p:cNvPr id="20" name="pleasant taste and high user">
            <a:extLst xmlns:a="http://schemas.openxmlformats.org/drawingml/2006/main">
              <a:ext uri="{FF2B5EF4-FFF2-40B4-BE49-F238E27FC236}">
                <a16:creationId xmlns:a16="http://schemas.microsoft.com/office/drawing/2014/main" id="{A0374404-3DA9-472D-873C-079B5A104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6152731"/>
            <a:ext cx="1724025" cy="11913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95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95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795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pleasant taste and high user</a:t>
            </a:r>
          </a:p>
        </p:txBody>
      </p:sp>
      <p:sp>
        <p:nvSpPr>
          <p:cNvPr id="21" name="acceptance.">
            <a:extLst xmlns:a="http://schemas.openxmlformats.org/drawingml/2006/main">
              <a:ext uri="{FF2B5EF4-FFF2-40B4-BE49-F238E27FC236}">
                <a16:creationId xmlns:a16="http://schemas.microsoft.com/office/drawing/2014/main" id="{854482B7-13C0-4437-809B-27D2CB86B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6266821"/>
            <a:ext cx="1724025" cy="11913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95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95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795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acceptance.</a:t>
            </a:r>
          </a:p>
        </p:txBody>
      </p:sp>
      <p:sp>
        <p:nvSpPr>
          <p:cNvPr id="22" name="High Bioavailability">
            <a:extLst xmlns:a="http://schemas.openxmlformats.org/drawingml/2006/main">
              <a:ext uri="{FF2B5EF4-FFF2-40B4-BE49-F238E27FC236}">
                <a16:creationId xmlns:a16="http://schemas.microsoft.com/office/drawing/2014/main" id="{AF013A77-33B9-44EC-8FEC-BE91FC87A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63075" y="5715000"/>
            <a:ext cx="2143125" cy="1573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16A6A1"/>
                </a:solidFill>
                <a:latin typeface="Arial"/>
                <a:ea typeface="Arial"/>
                <a:cs typeface="Arial"/>
              </a:rPr>
              <a:t>High Bioavailability</a:t>
            </a:r>
          </a:p>
        </p:txBody>
      </p:sp>
      <p:sp>
        <p:nvSpPr>
          <p:cNvPr id="23" name="Bypasses the gastrointestinal tract and liver">
            <a:extLst xmlns:a="http://schemas.openxmlformats.org/drawingml/2006/main">
              <a:ext uri="{FF2B5EF4-FFF2-40B4-BE49-F238E27FC236}">
                <a16:creationId xmlns:a16="http://schemas.microsoft.com/office/drawing/2014/main" id="{5F7ADFAE-C105-45D5-8F04-9AB683DDB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63075" y="5924550"/>
            <a:ext cx="2143125" cy="11913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95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95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795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Bypasses the gastrointestinal tract and liver</a:t>
            </a:r>
          </a:p>
        </p:txBody>
      </p:sp>
      <p:sp>
        <p:nvSpPr>
          <p:cNvPr id="24" name="first-pass effect. Actives absorb through oral">
            <a:extLst xmlns:a="http://schemas.openxmlformats.org/drawingml/2006/main">
              <a:ext uri="{FF2B5EF4-FFF2-40B4-BE49-F238E27FC236}">
                <a16:creationId xmlns:a16="http://schemas.microsoft.com/office/drawing/2014/main" id="{2677D301-7ECD-4BD9-9059-7FADCFE8B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63075" y="6038640"/>
            <a:ext cx="2143125" cy="11913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95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95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795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first-pass effect. Actives absorb through oral</a:t>
            </a:r>
          </a:p>
        </p:txBody>
      </p:sp>
      <p:sp>
        <p:nvSpPr>
          <p:cNvPr id="25" name="mucosa, with onset in 5-10 minutes.">
            <a:extLst xmlns:a="http://schemas.openxmlformats.org/drawingml/2006/main">
              <a:ext uri="{FF2B5EF4-FFF2-40B4-BE49-F238E27FC236}">
                <a16:creationId xmlns:a16="http://schemas.microsoft.com/office/drawing/2014/main" id="{1DF61BB4-03A4-45B1-9E60-C65D3C4A9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63075" y="6152731"/>
            <a:ext cx="2143125" cy="11913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95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95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795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mucosa, with onset in 5-10 minutes.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29B2199-E5E1-45D9-990A-8614545E6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239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46C5A16-72BF-4BBD-A5F8-AE338DE9B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71500"/>
            <a:ext cx="12192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A6A1"/>
          </a:solidFill>
          <a:ln xmlns:a="http://schemas.openxmlformats.org/drawingml/2006/main" w="0">
            <a:noFill/>
          </a:ln>
        </p:spPr>
      </p:sp>
      <p:pic>
        <p:nvPic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EAF62BA-616A-4264-960C-34A00A8733E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fa49927a31044e0"/>
          <a:stretch xmlns:a="http://schemas.openxmlformats.org/drawingml/2006/main"/>
        </p:blipFill>
        <p:spPr>
          <a:xfrm xmlns:a="http://schemas.openxmlformats.org/drawingml/2006/main">
            <a:off x="361950" y="85725"/>
            <a:ext cx="409575" cy="409575"/>
          </a:xfrm>
          <a:prstGeom xmlns:a="http://schemas.openxmlformats.org/drawingml/2006/main" prst="rect">
            <a:avLst/>
          </a:prstGeom>
        </p:spPr>
      </p:pic>
      <p:sp>
        <p:nvSpPr>
          <p:cNvPr id="29" name="HYTAN BIO TECH">
            <a:extLst xmlns:a="http://schemas.openxmlformats.org/drawingml/2006/main">
              <a:ext uri="{FF2B5EF4-FFF2-40B4-BE49-F238E27FC236}">
                <a16:creationId xmlns:a16="http://schemas.microsoft.com/office/drawing/2014/main" id="{41CB1216-0053-4D02-9FC2-3DB47938E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161925"/>
            <a:ext cx="428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HYTAN BIO TECH</a:t>
            </a:r>
          </a:p>
        </p:txBody>
      </p:sp>
      <p:sp>
        <p:nvSpPr>
          <p:cNvPr id="30" name="ORAL FILM INNOVATION">
            <a:extLst xmlns:a="http://schemas.openxmlformats.org/drawingml/2006/main">
              <a:ext uri="{FF2B5EF4-FFF2-40B4-BE49-F238E27FC236}">
                <a16:creationId xmlns:a16="http://schemas.microsoft.com/office/drawing/2014/main" id="{1F494BDD-B81D-4D39-B737-82095BB06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38125"/>
            <a:ext cx="34480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B5E3D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050" b="0">
                <a:solidFill>
                  <a:srgbClr val="B5E3DF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B5E3DF"/>
                </a:solidFill>
                <a:latin typeface="Arial"/>
                <a:ea typeface="Arial"/>
                <a:cs typeface="Arial"/>
              </a:rPr>
              <a:t>ORAL FILM INNOVATION</a:t>
            </a:r>
          </a:p>
        </p:txBody>
      </p:sp>
      <p:sp>
        <p:nvSpPr>
          <p:cNvPr id="31" name="05">
            <a:extLst xmlns:a="http://schemas.openxmlformats.org/drawingml/2006/main">
              <a:ext uri="{FF2B5EF4-FFF2-40B4-BE49-F238E27FC236}">
                <a16:creationId xmlns:a16="http://schemas.microsoft.com/office/drawing/2014/main" id="{B62434CF-4DC6-4A23-BFA1-563441FBF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91925" y="6648450"/>
            <a:ext cx="28575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75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6730147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B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63982C8-0C20-4568-A7F2-7E15EDC78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90550"/>
            <a:ext cx="12192000" cy="6267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FAF6"/>
          </a:solidFill>
          <a:ln xmlns:a="http://schemas.openxmlformats.org/drawingml/2006/main" w="0">
            <a:noFill/>
          </a:ln>
        </p:spPr>
      </p:sp>
      <p:sp>
        <p:nvSpPr>
          <p:cNvPr id="2" name="Quality &amp; Certification References">
            <a:extLst xmlns:a="http://schemas.openxmlformats.org/drawingml/2006/main">
              <a:ext uri="{FF2B5EF4-FFF2-40B4-BE49-F238E27FC236}">
                <a16:creationId xmlns:a16="http://schemas.microsoft.com/office/drawing/2014/main" id="{9444DDB3-B5A9-4A9E-B26A-F93BC1018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828675"/>
            <a:ext cx="112395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225" b="1">
                <a:solidFill>
                  <a:srgbClr val="0B223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3225" b="1">
                <a:solidFill>
                  <a:srgbClr val="0B2239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0B2239"/>
                </a:solidFill>
                <a:latin typeface="Arial"/>
                <a:ea typeface="Arial"/>
                <a:cs typeface="Arial"/>
              </a:rPr>
              <a:t>Quality &amp; Certification References</a:t>
            </a:r>
          </a:p>
        </p:txBody>
      </p:sp>
      <p:sp>
        <p:nvSpPr>
          <p:cNvPr id="3" name="Product quality and safety supported by internationally">
            <a:extLst xmlns:a="http://schemas.openxmlformats.org/drawingml/2006/main">
              <a:ext uri="{FF2B5EF4-FFF2-40B4-BE49-F238E27FC236}">
                <a16:creationId xmlns:a16="http://schemas.microsoft.com/office/drawing/2014/main" id="{ECD6A08D-BDA1-4D89-905C-8FC8EEBFE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571625"/>
            <a:ext cx="10763250" cy="23602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7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Product quality and safety supported by internationally recognized certification frameworks.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C28E2D8-3103-41CB-A797-DEFCD8C0EC7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045365b4819424c"/>
          <a:stretch xmlns:a="http://schemas.openxmlformats.org/drawingml/2006/main"/>
        </p:blipFill>
        <p:spPr>
          <a:xfrm xmlns:a="http://schemas.openxmlformats.org/drawingml/2006/main">
            <a:off x="638175" y="2667000"/>
            <a:ext cx="3143250" cy="3143250"/>
          </a:xfrm>
          <a:prstGeom xmlns:a="http://schemas.openxmlformats.org/drawingml/2006/main" prst="rect">
            <a:avLst/>
          </a:prstGeom>
        </p:spPr>
      </p:pic>
      <p:sp>
        <p:nvSpPr>
          <p:cNvPr id="5" name="Kosher">
            <a:extLst xmlns:a="http://schemas.openxmlformats.org/drawingml/2006/main">
              <a:ext uri="{FF2B5EF4-FFF2-40B4-BE49-F238E27FC236}">
                <a16:creationId xmlns:a16="http://schemas.microsoft.com/office/drawing/2014/main" id="{5B709936-C189-49DF-8BEF-71B368AB1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1550" y="2457450"/>
            <a:ext cx="17335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6A6A1"/>
                </a:solidFill>
                <a:latin typeface="Arial"/>
                <a:ea typeface="Arial"/>
                <a:cs typeface="Arial"/>
              </a:rPr>
              <a:t>Kosher</a:t>
            </a:r>
          </a:p>
        </p:txBody>
      </p:sp>
      <p:sp>
        <p:nvSpPr>
          <p:cNvPr id="6" name="Kosher certification">
            <a:extLst xmlns:a="http://schemas.openxmlformats.org/drawingml/2006/main">
              <a:ext uri="{FF2B5EF4-FFF2-40B4-BE49-F238E27FC236}">
                <a16:creationId xmlns:a16="http://schemas.microsoft.com/office/drawing/2014/main" id="{DB29D0E4-F98E-4D72-B6CE-5F97AFF2A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5125" y="2495550"/>
            <a:ext cx="4953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75" b="0">
                <a:solidFill>
                  <a:srgbClr val="0B223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0B2239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0B2239"/>
                </a:solidFill>
                <a:latin typeface="Arial"/>
                <a:ea typeface="Arial"/>
                <a:cs typeface="Arial"/>
              </a:rPr>
              <a:t>Kosher certification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826DE39-D973-40E2-943B-D75DBB90F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1550" y="2905125"/>
            <a:ext cx="6572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E8E8"/>
          </a:solidFill>
          <a:ln xmlns:a="http://schemas.openxmlformats.org/drawingml/2006/main" w="0">
            <a:noFill/>
          </a:ln>
        </p:spPr>
      </p:sp>
      <p:sp>
        <p:nvSpPr>
          <p:cNvPr id="8" name="Halal">
            <a:extLst xmlns:a="http://schemas.openxmlformats.org/drawingml/2006/main">
              <a:ext uri="{FF2B5EF4-FFF2-40B4-BE49-F238E27FC236}">
                <a16:creationId xmlns:a16="http://schemas.microsoft.com/office/drawing/2014/main" id="{AEA5434D-CEF1-4C8C-80A2-920D3E5CC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1550" y="3076575"/>
            <a:ext cx="17335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6A6A1"/>
                </a:solidFill>
                <a:latin typeface="Arial"/>
                <a:ea typeface="Arial"/>
                <a:cs typeface="Arial"/>
              </a:rPr>
              <a:t>Halal</a:t>
            </a:r>
          </a:p>
        </p:txBody>
      </p:sp>
      <p:sp>
        <p:nvSpPr>
          <p:cNvPr id="9" name="Halal certification">
            <a:extLst xmlns:a="http://schemas.openxmlformats.org/drawingml/2006/main">
              <a:ext uri="{FF2B5EF4-FFF2-40B4-BE49-F238E27FC236}">
                <a16:creationId xmlns:a16="http://schemas.microsoft.com/office/drawing/2014/main" id="{9D62F6EF-3C9A-4A32-B764-2A256D276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5125" y="3114675"/>
            <a:ext cx="4953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75" b="0">
                <a:solidFill>
                  <a:srgbClr val="0B223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0B2239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0B2239"/>
                </a:solidFill>
                <a:latin typeface="Arial"/>
                <a:ea typeface="Arial"/>
                <a:cs typeface="Arial"/>
              </a:rPr>
              <a:t>Halal certification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4B10BA7-8D6A-4BCD-A132-D457F74DA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1550" y="3524250"/>
            <a:ext cx="6572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E8E8"/>
          </a:solidFill>
          <a:ln xmlns:a="http://schemas.openxmlformats.org/drawingml/2006/main" w="0">
            <a:noFill/>
          </a:ln>
        </p:spPr>
      </p:sp>
      <p:sp>
        <p:nvSpPr>
          <p:cNvPr id="11" name="GMP">
            <a:extLst xmlns:a="http://schemas.openxmlformats.org/drawingml/2006/main">
              <a:ext uri="{FF2B5EF4-FFF2-40B4-BE49-F238E27FC236}">
                <a16:creationId xmlns:a16="http://schemas.microsoft.com/office/drawing/2014/main" id="{0416EC87-D188-4F1B-916B-5DA185411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1550" y="3695700"/>
            <a:ext cx="17335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6A6A1"/>
                </a:solidFill>
                <a:latin typeface="Arial"/>
                <a:ea typeface="Arial"/>
                <a:cs typeface="Arial"/>
              </a:rPr>
              <a:t>GMP</a:t>
            </a:r>
          </a:p>
        </p:txBody>
      </p:sp>
      <p:sp>
        <p:nvSpPr>
          <p:cNvPr id="12" name="Good Manufacturing Practice">
            <a:extLst xmlns:a="http://schemas.openxmlformats.org/drawingml/2006/main">
              <a:ext uri="{FF2B5EF4-FFF2-40B4-BE49-F238E27FC236}">
                <a16:creationId xmlns:a16="http://schemas.microsoft.com/office/drawing/2014/main" id="{86BCF1CD-D5DF-41AF-8902-7556108FA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5125" y="3733800"/>
            <a:ext cx="4953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75" b="0">
                <a:solidFill>
                  <a:srgbClr val="0B223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0B2239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0B2239"/>
                </a:solidFill>
                <a:latin typeface="Arial"/>
                <a:ea typeface="Arial"/>
                <a:cs typeface="Arial"/>
              </a:rPr>
              <a:t>Good Manufacturing Practice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09232AB-4A2D-4D3F-A828-6F28A49C1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1550" y="4143375"/>
            <a:ext cx="6572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E8E8"/>
          </a:solidFill>
          <a:ln xmlns:a="http://schemas.openxmlformats.org/drawingml/2006/main" w="0">
            <a:noFill/>
          </a:ln>
        </p:spPr>
      </p:sp>
      <p:sp>
        <p:nvSpPr>
          <p:cNvPr id="14" name="ISO 9001">
            <a:extLst xmlns:a="http://schemas.openxmlformats.org/drawingml/2006/main">
              <a:ext uri="{FF2B5EF4-FFF2-40B4-BE49-F238E27FC236}">
                <a16:creationId xmlns:a16="http://schemas.microsoft.com/office/drawing/2014/main" id="{1C83503A-CF77-4B3D-9983-8F7353AD2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1550" y="4314825"/>
            <a:ext cx="17335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6A6A1"/>
                </a:solidFill>
                <a:latin typeface="Arial"/>
                <a:ea typeface="Arial"/>
                <a:cs typeface="Arial"/>
              </a:rPr>
              <a:t>ISO 9001</a:t>
            </a:r>
          </a:p>
        </p:txBody>
      </p:sp>
      <p:sp>
        <p:nvSpPr>
          <p:cNvPr id="15" name="Quality Management System">
            <a:extLst xmlns:a="http://schemas.openxmlformats.org/drawingml/2006/main">
              <a:ext uri="{FF2B5EF4-FFF2-40B4-BE49-F238E27FC236}">
                <a16:creationId xmlns:a16="http://schemas.microsoft.com/office/drawing/2014/main" id="{10DEAD34-DB90-4857-8A9B-DE11F66DD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5125" y="4352925"/>
            <a:ext cx="4953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75" b="0">
                <a:solidFill>
                  <a:srgbClr val="0B223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0B2239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0B2239"/>
                </a:solidFill>
                <a:latin typeface="Arial"/>
                <a:ea typeface="Arial"/>
                <a:cs typeface="Arial"/>
              </a:rPr>
              <a:t>Quality Management System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EBD2D9F-9FF0-4556-87E7-B57BFAA76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1550" y="4762500"/>
            <a:ext cx="6572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E8E8"/>
          </a:solidFill>
          <a:ln xmlns:a="http://schemas.openxmlformats.org/drawingml/2006/main" w="0">
            <a:noFill/>
          </a:ln>
        </p:spPr>
      </p:sp>
      <p:sp>
        <p:nvSpPr>
          <p:cNvPr id="17" name="ISO 22000">
            <a:extLst xmlns:a="http://schemas.openxmlformats.org/drawingml/2006/main">
              <a:ext uri="{FF2B5EF4-FFF2-40B4-BE49-F238E27FC236}">
                <a16:creationId xmlns:a16="http://schemas.microsoft.com/office/drawing/2014/main" id="{240D8682-4869-4E3A-9CF1-6DBA8ACDD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1550" y="4933950"/>
            <a:ext cx="17335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6A6A1"/>
                </a:solidFill>
                <a:latin typeface="Arial"/>
                <a:ea typeface="Arial"/>
                <a:cs typeface="Arial"/>
              </a:rPr>
              <a:t>ISO 22000</a:t>
            </a:r>
          </a:p>
        </p:txBody>
      </p:sp>
      <p:sp>
        <p:nvSpPr>
          <p:cNvPr id="18" name="Food Safety Management System">
            <a:extLst xmlns:a="http://schemas.openxmlformats.org/drawingml/2006/main">
              <a:ext uri="{FF2B5EF4-FFF2-40B4-BE49-F238E27FC236}">
                <a16:creationId xmlns:a16="http://schemas.microsoft.com/office/drawing/2014/main" id="{489CB57B-0A4A-4EA4-A26C-D2E1E4A16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5125" y="4972050"/>
            <a:ext cx="4953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75" b="0">
                <a:solidFill>
                  <a:srgbClr val="0B223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0B2239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0B2239"/>
                </a:solidFill>
                <a:latin typeface="Arial"/>
                <a:ea typeface="Arial"/>
                <a:cs typeface="Arial"/>
              </a:rPr>
              <a:t>Food Safety Management System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10079E2-6A51-4437-8DE6-B22B47B8D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1550" y="5381625"/>
            <a:ext cx="6572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E8E8"/>
          </a:solidFill>
          <a:ln xmlns:a="http://schemas.openxmlformats.org/drawingml/2006/main" w="0">
            <a:noFill/>
          </a:ln>
        </p:spPr>
      </p:sp>
      <p:sp>
        <p:nvSpPr>
          <p:cNvPr id="20" name="Certification references derive from the original broch">
            <a:extLst xmlns:a="http://schemas.openxmlformats.org/drawingml/2006/main">
              <a:ext uri="{FF2B5EF4-FFF2-40B4-BE49-F238E27FC236}">
                <a16:creationId xmlns:a16="http://schemas.microsoft.com/office/drawing/2014/main" id="{0170B5AE-9DD0-4057-8B2E-D36B9449E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1550" y="5762625"/>
            <a:ext cx="6572250" cy="16297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8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8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8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Certification references derive from the original brochure. Ownership, scope and validity remain subject to</a:t>
            </a:r>
          </a:p>
        </p:txBody>
      </p:sp>
      <p:sp>
        <p:nvSpPr>
          <p:cNvPr id="21" name="the original certificates and must be verified for each">
            <a:extLst xmlns:a="http://schemas.openxmlformats.org/drawingml/2006/main">
              <a:ext uri="{FF2B5EF4-FFF2-40B4-BE49-F238E27FC236}">
                <a16:creationId xmlns:a16="http://schemas.microsoft.com/office/drawing/2014/main" id="{777DF1B8-7A31-4F4B-A828-B13612AC9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1550" y="5942171"/>
            <a:ext cx="6572250" cy="16297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8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8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8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the original certificates and must be verified for each project.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E3BA9C1-E3EA-4F29-AF2B-B180E396F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239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D3D3864-00ED-43C4-91EF-0065B8698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71500"/>
            <a:ext cx="12192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A6A1"/>
          </a:solidFill>
          <a:ln xmlns:a="http://schemas.openxmlformats.org/drawingml/2006/main" w="0">
            <a:noFill/>
          </a:ln>
        </p:spPr>
      </p:sp>
      <p:pic>
        <p:nvPic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34E0E4E-0167-44DB-BAB4-A89B042268A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5b01d679d3b4317"/>
          <a:stretch xmlns:a="http://schemas.openxmlformats.org/drawingml/2006/main"/>
        </p:blipFill>
        <p:spPr>
          <a:xfrm xmlns:a="http://schemas.openxmlformats.org/drawingml/2006/main">
            <a:off x="361950" y="85725"/>
            <a:ext cx="409575" cy="409575"/>
          </a:xfrm>
          <a:prstGeom xmlns:a="http://schemas.openxmlformats.org/drawingml/2006/main" prst="rect">
            <a:avLst/>
          </a:prstGeom>
        </p:spPr>
      </p:pic>
      <p:sp>
        <p:nvSpPr>
          <p:cNvPr id="25" name="HYTAN BIO TECH">
            <a:extLst xmlns:a="http://schemas.openxmlformats.org/drawingml/2006/main">
              <a:ext uri="{FF2B5EF4-FFF2-40B4-BE49-F238E27FC236}">
                <a16:creationId xmlns:a16="http://schemas.microsoft.com/office/drawing/2014/main" id="{4D59004D-E5DA-417E-A731-A712392A8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161925"/>
            <a:ext cx="428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HYTAN BIO TECH</a:t>
            </a:r>
          </a:p>
        </p:txBody>
      </p:sp>
      <p:sp>
        <p:nvSpPr>
          <p:cNvPr id="26" name="ORAL FILM INNOVATION">
            <a:extLst xmlns:a="http://schemas.openxmlformats.org/drawingml/2006/main">
              <a:ext uri="{FF2B5EF4-FFF2-40B4-BE49-F238E27FC236}">
                <a16:creationId xmlns:a16="http://schemas.microsoft.com/office/drawing/2014/main" id="{554D15E6-0AC0-4033-A3CC-50E65E1F4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38125"/>
            <a:ext cx="34480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B5E3D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050" b="0">
                <a:solidFill>
                  <a:srgbClr val="B5E3DF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B5E3DF"/>
                </a:solidFill>
                <a:latin typeface="Arial"/>
                <a:ea typeface="Arial"/>
                <a:cs typeface="Arial"/>
              </a:rPr>
              <a:t>ORAL FILM INNOVATION</a:t>
            </a:r>
          </a:p>
        </p:txBody>
      </p:sp>
      <p:sp>
        <p:nvSpPr>
          <p:cNvPr id="27" name="06">
            <a:extLst xmlns:a="http://schemas.openxmlformats.org/drawingml/2006/main">
              <a:ext uri="{FF2B5EF4-FFF2-40B4-BE49-F238E27FC236}">
                <a16:creationId xmlns:a16="http://schemas.microsoft.com/office/drawing/2014/main" id="{64D3AF6A-A526-4547-AAAC-3CB1C34EA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91925" y="6648450"/>
            <a:ext cx="28575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75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82931383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B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7B595DD-402B-4AE0-8F32-71A979DECA5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419cf28113b4f44"/>
          <a:stretch xmlns:a="http://schemas.openxmlformats.org/drawingml/2006/main"/>
        </p:blipFill>
        <p:spPr>
          <a:xfrm xmlns:a="http://schemas.openxmlformats.org/drawingml/2006/main">
            <a:off x="0" y="670"/>
            <a:ext cx="12192000" cy="6856661"/>
          </a:xfrm>
          <a:prstGeom xmlns:a="http://schemas.openxmlformats.org/drawingml/2006/main" prst="rect">
            <a:avLst/>
          </a:prstGeom>
        </p:spPr>
      </p:pic>
      <p:sp>
        <p:nvSpPr>
          <p:cNvPr id="2" name="Custom Service Process">
            <a:extLst xmlns:a="http://schemas.openxmlformats.org/drawingml/2006/main">
              <a:ext uri="{FF2B5EF4-FFF2-40B4-BE49-F238E27FC236}">
                <a16:creationId xmlns:a16="http://schemas.microsoft.com/office/drawing/2014/main" id="{0568A9E5-81D6-4DC2-8154-50CE70102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" y="704850"/>
            <a:ext cx="11144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525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3525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Custom Service Process</a:t>
            </a:r>
          </a:p>
        </p:txBody>
      </p:sp>
      <p:sp>
        <p:nvSpPr>
          <p:cNvPr id="3" name="Fast responses and transparent project tracking support">
            <a:extLst xmlns:a="http://schemas.openxmlformats.org/drawingml/2006/main">
              <a:ext uri="{FF2B5EF4-FFF2-40B4-BE49-F238E27FC236}">
                <a16:creationId xmlns:a16="http://schemas.microsoft.com/office/drawing/2014/main" id="{150B83AF-D192-46B5-990D-93CB4CA9E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" y="1543050"/>
            <a:ext cx="10953750" cy="17983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Fast responses and transparent project tracking support efficient, dependable customization.</a:t>
            </a:r>
          </a:p>
        </p:txBody>
      </p:sp>
      <p:sp>
        <p:nvSpPr>
          <p:cNvPr id="4" name="01">
            <a:extLst xmlns:a="http://schemas.openxmlformats.org/drawingml/2006/main">
              <a:ext uri="{FF2B5EF4-FFF2-40B4-BE49-F238E27FC236}">
                <a16:creationId xmlns:a16="http://schemas.microsoft.com/office/drawing/2014/main" id="{8F9A86F8-3B57-4B17-9E23-51CB2BFB0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2181225"/>
            <a:ext cx="762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5" name="Requirements Discussion">
            <a:extLst xmlns:a="http://schemas.openxmlformats.org/drawingml/2006/main">
              <a:ext uri="{FF2B5EF4-FFF2-40B4-BE49-F238E27FC236}">
                <a16:creationId xmlns:a16="http://schemas.microsoft.com/office/drawing/2014/main" id="{FA5BC265-2166-4F26-A227-9E8365320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2686050"/>
            <a:ext cx="3286125" cy="21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4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Requirements Discussion</a:t>
            </a:r>
          </a:p>
        </p:txBody>
      </p:sp>
      <p:sp>
        <p:nvSpPr>
          <p:cNvPr id="6" name="02">
            <a:extLst xmlns:a="http://schemas.openxmlformats.org/drawingml/2006/main">
              <a:ext uri="{FF2B5EF4-FFF2-40B4-BE49-F238E27FC236}">
                <a16:creationId xmlns:a16="http://schemas.microsoft.com/office/drawing/2014/main" id="{728D73AF-00B2-47E5-8D5C-9FDBC1082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5793" y="2181225"/>
            <a:ext cx="762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7" name="Formulation Approval">
            <a:extLst xmlns:a="http://schemas.openxmlformats.org/drawingml/2006/main">
              <a:ext uri="{FF2B5EF4-FFF2-40B4-BE49-F238E27FC236}">
                <a16:creationId xmlns:a16="http://schemas.microsoft.com/office/drawing/2014/main" id="{CE39B315-9C47-4672-A3FD-69EDFABBE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5793" y="2686050"/>
            <a:ext cx="3286125" cy="21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4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Formulation Approval</a:t>
            </a:r>
          </a:p>
        </p:txBody>
      </p:sp>
      <p:sp>
        <p:nvSpPr>
          <p:cNvPr id="8" name="03">
            <a:extLst xmlns:a="http://schemas.openxmlformats.org/drawingml/2006/main">
              <a:ext uri="{FF2B5EF4-FFF2-40B4-BE49-F238E27FC236}">
                <a16:creationId xmlns:a16="http://schemas.microsoft.com/office/drawing/2014/main" id="{A4EB1B5D-C5BA-4F18-B1F8-01FDD3C62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0560" y="2181225"/>
            <a:ext cx="762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9" name="Sample Approval">
            <a:extLst xmlns:a="http://schemas.openxmlformats.org/drawingml/2006/main">
              <a:ext uri="{FF2B5EF4-FFF2-40B4-BE49-F238E27FC236}">
                <a16:creationId xmlns:a16="http://schemas.microsoft.com/office/drawing/2014/main" id="{FD4E7027-EA6B-439E-AD5F-F169604B4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0560" y="2686050"/>
            <a:ext cx="3286125" cy="21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4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Sample Approval</a:t>
            </a:r>
          </a:p>
        </p:txBody>
      </p:sp>
      <p:sp>
        <p:nvSpPr>
          <p:cNvPr id="10" name="04">
            <a:extLst xmlns:a="http://schemas.openxmlformats.org/drawingml/2006/main">
              <a:ext uri="{FF2B5EF4-FFF2-40B4-BE49-F238E27FC236}">
                <a16:creationId xmlns:a16="http://schemas.microsoft.com/office/drawing/2014/main" id="{D9E2045B-0F7E-4FCA-85DB-4978D1F93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3762375"/>
            <a:ext cx="762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1" name="Order Confirmation">
            <a:extLst xmlns:a="http://schemas.openxmlformats.org/drawingml/2006/main">
              <a:ext uri="{FF2B5EF4-FFF2-40B4-BE49-F238E27FC236}">
                <a16:creationId xmlns:a16="http://schemas.microsoft.com/office/drawing/2014/main" id="{62BF8352-029F-4D5D-9069-B8F7CBFC9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4267200"/>
            <a:ext cx="3286125" cy="21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4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Order Confirmation</a:t>
            </a:r>
          </a:p>
        </p:txBody>
      </p:sp>
      <p:sp>
        <p:nvSpPr>
          <p:cNvPr id="12" name="05">
            <a:extLst xmlns:a="http://schemas.openxmlformats.org/drawingml/2006/main">
              <a:ext uri="{FF2B5EF4-FFF2-40B4-BE49-F238E27FC236}">
                <a16:creationId xmlns:a16="http://schemas.microsoft.com/office/drawing/2014/main" id="{8D424574-F27F-4C36-AD64-2D3E26B66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5793" y="3762375"/>
            <a:ext cx="762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13" name="Deposit Payment">
            <a:extLst xmlns:a="http://schemas.openxmlformats.org/drawingml/2006/main">
              <a:ext uri="{FF2B5EF4-FFF2-40B4-BE49-F238E27FC236}">
                <a16:creationId xmlns:a16="http://schemas.microsoft.com/office/drawing/2014/main" id="{9DD487B3-E6EE-476D-BB98-F9EE39DC1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5793" y="4267200"/>
            <a:ext cx="3286125" cy="21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4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Deposit Payment</a:t>
            </a:r>
          </a:p>
        </p:txBody>
      </p:sp>
      <p:sp>
        <p:nvSpPr>
          <p:cNvPr id="14" name="06">
            <a:extLst xmlns:a="http://schemas.openxmlformats.org/drawingml/2006/main">
              <a:ext uri="{FF2B5EF4-FFF2-40B4-BE49-F238E27FC236}">
                <a16:creationId xmlns:a16="http://schemas.microsoft.com/office/drawing/2014/main" id="{3EA503CB-BB8B-4E47-9527-E0C86A8E8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0560" y="3762375"/>
            <a:ext cx="762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15" name="Manufacturing">
            <a:extLst xmlns:a="http://schemas.openxmlformats.org/drawingml/2006/main">
              <a:ext uri="{FF2B5EF4-FFF2-40B4-BE49-F238E27FC236}">
                <a16:creationId xmlns:a16="http://schemas.microsoft.com/office/drawing/2014/main" id="{76CA6AEE-DE34-40DA-9E02-764D4A552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0560" y="4267200"/>
            <a:ext cx="3286125" cy="21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4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Manufacturing</a:t>
            </a:r>
          </a:p>
        </p:txBody>
      </p:sp>
      <p:sp>
        <p:nvSpPr>
          <p:cNvPr id="16" name="07">
            <a:extLst xmlns:a="http://schemas.openxmlformats.org/drawingml/2006/main">
              <a:ext uri="{FF2B5EF4-FFF2-40B4-BE49-F238E27FC236}">
                <a16:creationId xmlns:a16="http://schemas.microsoft.com/office/drawing/2014/main" id="{162DEBEE-45BB-4CAE-8753-2622ED849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5343525"/>
            <a:ext cx="762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sp>
        <p:nvSpPr>
          <p:cNvPr id="17" name="Balance Payment">
            <a:extLst xmlns:a="http://schemas.openxmlformats.org/drawingml/2006/main">
              <a:ext uri="{FF2B5EF4-FFF2-40B4-BE49-F238E27FC236}">
                <a16:creationId xmlns:a16="http://schemas.microsoft.com/office/drawing/2014/main" id="{4E601D71-1E68-4778-AFBC-F3F355F12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5848350"/>
            <a:ext cx="3286125" cy="21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4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Balance Payment</a:t>
            </a:r>
          </a:p>
        </p:txBody>
      </p:sp>
      <p:sp>
        <p:nvSpPr>
          <p:cNvPr id="18" name="08">
            <a:extLst xmlns:a="http://schemas.openxmlformats.org/drawingml/2006/main">
              <a:ext uri="{FF2B5EF4-FFF2-40B4-BE49-F238E27FC236}">
                <a16:creationId xmlns:a16="http://schemas.microsoft.com/office/drawing/2014/main" id="{C019FF63-4A63-4FFF-9A58-F8845E591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5793" y="5343525"/>
            <a:ext cx="762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sp>
        <p:nvSpPr>
          <p:cNvPr id="19" name="Packing &amp; Dispatch">
            <a:extLst xmlns:a="http://schemas.openxmlformats.org/drawingml/2006/main">
              <a:ext uri="{FF2B5EF4-FFF2-40B4-BE49-F238E27FC236}">
                <a16:creationId xmlns:a16="http://schemas.microsoft.com/office/drawing/2014/main" id="{4950301F-151E-48D4-8970-0812646D1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5793" y="5848350"/>
            <a:ext cx="3286125" cy="21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4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Packing &amp; Dispatch</a:t>
            </a:r>
          </a:p>
        </p:txBody>
      </p:sp>
      <p:sp>
        <p:nvSpPr>
          <p:cNvPr id="20" name="09">
            <a:extLst xmlns:a="http://schemas.openxmlformats.org/drawingml/2006/main">
              <a:ext uri="{FF2B5EF4-FFF2-40B4-BE49-F238E27FC236}">
                <a16:creationId xmlns:a16="http://schemas.microsoft.com/office/drawing/2014/main" id="{97A2941A-723D-46DE-88F2-4A3217DC1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0560" y="5343525"/>
            <a:ext cx="762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  <p:sp>
        <p:nvSpPr>
          <p:cNvPr id="21" name="After-Sales Service">
            <a:extLst xmlns:a="http://schemas.openxmlformats.org/drawingml/2006/main">
              <a:ext uri="{FF2B5EF4-FFF2-40B4-BE49-F238E27FC236}">
                <a16:creationId xmlns:a16="http://schemas.microsoft.com/office/drawing/2014/main" id="{912380BA-DB4B-41F1-B40B-9A36404F9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0560" y="5848350"/>
            <a:ext cx="3286125" cy="21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4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After-Sales Service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DFC07C9-320B-416C-8AB9-FFF884145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239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ABF7432-E08A-46A0-96CF-3683048CC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71500"/>
            <a:ext cx="12192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A6A1"/>
          </a:solidFill>
          <a:ln xmlns:a="http://schemas.openxmlformats.org/drawingml/2006/main" w="0">
            <a:noFill/>
          </a:ln>
        </p:spPr>
      </p:sp>
      <p:pic>
        <p:nvPic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FB7EE49-D27A-461C-BEB1-EFEABCD58D4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b94002c9d5a4014"/>
          <a:stretch xmlns:a="http://schemas.openxmlformats.org/drawingml/2006/main"/>
        </p:blipFill>
        <p:spPr>
          <a:xfrm xmlns:a="http://schemas.openxmlformats.org/drawingml/2006/main">
            <a:off x="361950" y="85725"/>
            <a:ext cx="409575" cy="409575"/>
          </a:xfrm>
          <a:prstGeom xmlns:a="http://schemas.openxmlformats.org/drawingml/2006/main" prst="rect">
            <a:avLst/>
          </a:prstGeom>
        </p:spPr>
      </p:pic>
      <p:sp>
        <p:nvSpPr>
          <p:cNvPr id="25" name="HYTAN BIO TECH">
            <a:extLst xmlns:a="http://schemas.openxmlformats.org/drawingml/2006/main">
              <a:ext uri="{FF2B5EF4-FFF2-40B4-BE49-F238E27FC236}">
                <a16:creationId xmlns:a16="http://schemas.microsoft.com/office/drawing/2014/main" id="{7DDF538C-9EC9-49B4-AD7B-12AE8D42E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161925"/>
            <a:ext cx="428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HYTAN BIO TECH</a:t>
            </a:r>
          </a:p>
        </p:txBody>
      </p:sp>
      <p:sp>
        <p:nvSpPr>
          <p:cNvPr id="26" name="ORAL FILM INNOVATION">
            <a:extLst xmlns:a="http://schemas.openxmlformats.org/drawingml/2006/main">
              <a:ext uri="{FF2B5EF4-FFF2-40B4-BE49-F238E27FC236}">
                <a16:creationId xmlns:a16="http://schemas.microsoft.com/office/drawing/2014/main" id="{7D844443-F6B8-43EC-90C6-06523EFA1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38125"/>
            <a:ext cx="34480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B5E3D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050" b="0">
                <a:solidFill>
                  <a:srgbClr val="B5E3DF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B5E3DF"/>
                </a:solidFill>
                <a:latin typeface="Arial"/>
                <a:ea typeface="Arial"/>
                <a:cs typeface="Arial"/>
              </a:rPr>
              <a:t>ORAL FILM INNOVATION</a:t>
            </a:r>
          </a:p>
        </p:txBody>
      </p:sp>
      <p:sp>
        <p:nvSpPr>
          <p:cNvPr id="27" name="07">
            <a:extLst xmlns:a="http://schemas.openxmlformats.org/drawingml/2006/main">
              <a:ext uri="{FF2B5EF4-FFF2-40B4-BE49-F238E27FC236}">
                <a16:creationId xmlns:a16="http://schemas.microsoft.com/office/drawing/2014/main" id="{5C3D3C8E-A5A0-404E-85F7-A1D25619A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91925" y="6648450"/>
            <a:ext cx="28575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75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175511237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B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ACE2A54F-14B0-4A80-9E48-AB38FCAAA96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90674e01ae449c9"/>
          <a:stretch xmlns:a="http://schemas.openxmlformats.org/drawingml/2006/main"/>
        </p:blipFill>
        <p:spPr>
          <a:xfrm xmlns:a="http://schemas.openxmlformats.org/drawingml/2006/main">
            <a:off x="0" y="670"/>
            <a:ext cx="12192000" cy="6856661"/>
          </a:xfrm>
          <a:prstGeom xmlns:a="http://schemas.openxmlformats.org/drawingml/2006/main" prst="rect">
            <a:avLst/>
          </a:prstGeom>
        </p:spPr>
      </p:pic>
      <p:sp>
        <p:nvSpPr>
          <p:cNvPr id="2" name="Product Categories">
            <a:extLst xmlns:a="http://schemas.openxmlformats.org/drawingml/2006/main">
              <a:ext uri="{FF2B5EF4-FFF2-40B4-BE49-F238E27FC236}">
                <a16:creationId xmlns:a16="http://schemas.microsoft.com/office/drawing/2014/main" id="{9CB22FED-04EA-4364-BB7C-B4F56799E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704850"/>
            <a:ext cx="10477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00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300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Product Categories</a:t>
            </a:r>
          </a:p>
        </p:txBody>
      </p:sp>
      <p:sp>
        <p:nvSpPr>
          <p:cNvPr id="3" name="Category">
            <a:extLst xmlns:a="http://schemas.openxmlformats.org/drawingml/2006/main">
              <a:ext uri="{FF2B5EF4-FFF2-40B4-BE49-F238E27FC236}">
                <a16:creationId xmlns:a16="http://schemas.microsoft.com/office/drawing/2014/main" id="{1E8BDC0B-722F-4196-8AA3-5788D76E7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" y="4572000"/>
            <a:ext cx="904875" cy="1270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848" b="0">
                <a:solidFill>
                  <a:srgbClr val="E8776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848" b="0">
                <a:solidFill>
                  <a:srgbClr val="E87768"/>
                </a:solidFill>
                <a:latin typeface="Arial"/>
                <a:ea typeface="Arial"/>
                <a:cs typeface="Arial"/>
              </a:defRPr>
            </a:pPr>
            <a:r>
              <a:rPr sz="848" b="0">
                <a:solidFill>
                  <a:srgbClr val="E87768"/>
                </a:solidFill>
                <a:latin typeface="Arial"/>
                <a:ea typeface="Arial"/>
                <a:cs typeface="Arial"/>
              </a:rPr>
              <a:t>Category</a:t>
            </a:r>
          </a:p>
        </p:txBody>
      </p:sp>
      <p:sp>
        <p:nvSpPr>
          <p:cNvPr id="4" name="Beauty &amp; Healthy">
            <a:extLst xmlns:a="http://schemas.openxmlformats.org/drawingml/2006/main">
              <a:ext uri="{FF2B5EF4-FFF2-40B4-BE49-F238E27FC236}">
                <a16:creationId xmlns:a16="http://schemas.microsoft.com/office/drawing/2014/main" id="{677ED581-4F50-41FF-A254-4CC910224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4829175"/>
            <a:ext cx="1571625" cy="1742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163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163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163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Beauty &amp; Healthy</a:t>
            </a:r>
          </a:p>
        </p:txBody>
      </p:sp>
      <p:sp>
        <p:nvSpPr>
          <p:cNvPr id="5" name="Aging">
            <a:extLst xmlns:a="http://schemas.openxmlformats.org/drawingml/2006/main">
              <a:ext uri="{FF2B5EF4-FFF2-40B4-BE49-F238E27FC236}">
                <a16:creationId xmlns:a16="http://schemas.microsoft.com/office/drawing/2014/main" id="{140DF654-9107-4F59-9F9E-5F85A6D58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4988624"/>
            <a:ext cx="1571625" cy="1742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163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163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163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Aging</a:t>
            </a:r>
          </a:p>
        </p:txBody>
      </p:sp>
      <p:sp>
        <p:nvSpPr>
          <p:cNvPr id="6" name="Women's Health">
            <a:extLst xmlns:a="http://schemas.openxmlformats.org/drawingml/2006/main">
              <a:ext uri="{FF2B5EF4-FFF2-40B4-BE49-F238E27FC236}">
                <a16:creationId xmlns:a16="http://schemas.microsoft.com/office/drawing/2014/main" id="{09A38286-BC13-4D53-87DA-A676544F0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148072"/>
            <a:ext cx="1571625" cy="1742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163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163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163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Women's Health</a:t>
            </a:r>
          </a:p>
        </p:txBody>
      </p:sp>
      <p:sp>
        <p:nvSpPr>
          <p:cNvPr id="7" name="Beauty, antioxidants and">
            <a:extLst xmlns:a="http://schemas.openxmlformats.org/drawingml/2006/main">
              <a:ext uri="{FF2B5EF4-FFF2-40B4-BE49-F238E27FC236}">
                <a16:creationId xmlns:a16="http://schemas.microsoft.com/office/drawing/2014/main" id="{81055478-9A6E-49C2-90FC-596131165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543550"/>
            <a:ext cx="1571625" cy="1528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02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02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20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Beauty, antioxidants and</a:t>
            </a:r>
          </a:p>
        </p:txBody>
      </p:sp>
      <p:sp>
        <p:nvSpPr>
          <p:cNvPr id="8" name="women's health support">
            <a:extLst xmlns:a="http://schemas.openxmlformats.org/drawingml/2006/main">
              <a:ext uri="{FF2B5EF4-FFF2-40B4-BE49-F238E27FC236}">
                <a16:creationId xmlns:a16="http://schemas.microsoft.com/office/drawing/2014/main" id="{6F19A3F1-AB59-4377-96C6-02AB03A93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689930"/>
            <a:ext cx="1571625" cy="1528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02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02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20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women's health support</a:t>
            </a:r>
          </a:p>
        </p:txBody>
      </p:sp>
      <p:sp>
        <p:nvSpPr>
          <p:cNvPr id="9" name="A">
            <a:extLst xmlns:a="http://schemas.openxmlformats.org/drawingml/2006/main">
              <a:ext uri="{FF2B5EF4-FFF2-40B4-BE49-F238E27FC236}">
                <a16:creationId xmlns:a16="http://schemas.microsoft.com/office/drawing/2014/main" id="{CDF9B660-C21E-4C73-B470-7192B447E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6276975"/>
            <a:ext cx="61912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500" b="1">
                <a:solidFill>
                  <a:srgbClr val="E8776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500" b="1">
                <a:solidFill>
                  <a:srgbClr val="E87768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E87768"/>
                </a:solidFill>
                <a:latin typeface="Arial"/>
                <a:ea typeface="Arial"/>
                <a:cs typeface="Arial"/>
              </a:rPr>
              <a:t>A</a:t>
            </a:r>
          </a:p>
        </p:txBody>
      </p:sp>
      <p:sp>
        <p:nvSpPr>
          <p:cNvPr id="10" name="Category">
            <a:extLst xmlns:a="http://schemas.openxmlformats.org/drawingml/2006/main">
              <a:ext uri="{FF2B5EF4-FFF2-40B4-BE49-F238E27FC236}">
                <a16:creationId xmlns:a16="http://schemas.microsoft.com/office/drawing/2014/main" id="{10CF0797-D522-44A5-9084-F66DD9C5D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49296" y="4572000"/>
            <a:ext cx="904875" cy="1270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848" b="0">
                <a:solidFill>
                  <a:srgbClr val="16A6A1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848" b="0">
                <a:solidFill>
                  <a:srgbClr val="16A6A1"/>
                </a:solidFill>
                <a:latin typeface="Arial"/>
                <a:ea typeface="Arial"/>
                <a:cs typeface="Arial"/>
              </a:defRPr>
            </a:pPr>
            <a:r>
              <a:rPr sz="848" b="0">
                <a:solidFill>
                  <a:srgbClr val="16A6A1"/>
                </a:solidFill>
                <a:latin typeface="Arial"/>
                <a:ea typeface="Arial"/>
                <a:cs typeface="Arial"/>
              </a:rPr>
              <a:t>Category</a:t>
            </a:r>
          </a:p>
        </p:txBody>
      </p:sp>
      <p:sp>
        <p:nvSpPr>
          <p:cNvPr id="11" name="Essential Nutrition">
            <a:extLst xmlns:a="http://schemas.openxmlformats.org/drawingml/2006/main">
              <a:ext uri="{FF2B5EF4-FFF2-40B4-BE49-F238E27FC236}">
                <a16:creationId xmlns:a16="http://schemas.microsoft.com/office/drawing/2014/main" id="{79C14159-35F8-499D-B0EE-07D843A9D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15921" y="4829175"/>
            <a:ext cx="1571625" cy="1854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238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38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238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Essential Nutrition</a:t>
            </a:r>
          </a:p>
        </p:txBody>
      </p:sp>
      <p:sp>
        <p:nvSpPr>
          <p:cNvPr id="12" name="Daily vitamins, minerals">
            <a:extLst xmlns:a="http://schemas.openxmlformats.org/drawingml/2006/main">
              <a:ext uri="{FF2B5EF4-FFF2-40B4-BE49-F238E27FC236}">
                <a16:creationId xmlns:a16="http://schemas.microsoft.com/office/drawing/2014/main" id="{13C7E666-817F-47D8-ADF7-6B8F038F4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15921" y="5543550"/>
            <a:ext cx="1571625" cy="1528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02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02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20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Daily vitamins, minerals</a:t>
            </a:r>
          </a:p>
        </p:txBody>
      </p:sp>
      <p:sp>
        <p:nvSpPr>
          <p:cNvPr id="13" name="and essential nutrition">
            <a:extLst xmlns:a="http://schemas.openxmlformats.org/drawingml/2006/main">
              <a:ext uri="{FF2B5EF4-FFF2-40B4-BE49-F238E27FC236}">
                <a16:creationId xmlns:a16="http://schemas.microsoft.com/office/drawing/2014/main" id="{1545A687-B680-4600-AB09-4C7D5EA4F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15921" y="5689930"/>
            <a:ext cx="1571625" cy="1528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02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02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20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and essential nutrition</a:t>
            </a:r>
          </a:p>
        </p:txBody>
      </p:sp>
      <p:sp>
        <p:nvSpPr>
          <p:cNvPr id="14" name="B">
            <a:extLst xmlns:a="http://schemas.openxmlformats.org/drawingml/2006/main">
              <a:ext uri="{FF2B5EF4-FFF2-40B4-BE49-F238E27FC236}">
                <a16:creationId xmlns:a16="http://schemas.microsoft.com/office/drawing/2014/main" id="{5A488A72-D0CA-420E-A5F3-9FB552583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2171" y="6276975"/>
            <a:ext cx="61912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50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50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6A6A1"/>
                </a:solidFill>
                <a:latin typeface="Arial"/>
                <a:ea typeface="Arial"/>
                <a:cs typeface="Arial"/>
              </a:rPr>
              <a:t>B</a:t>
            </a:r>
          </a:p>
        </p:txBody>
      </p:sp>
      <p:sp>
        <p:nvSpPr>
          <p:cNvPr id="15" name="Category">
            <a:extLst xmlns:a="http://schemas.openxmlformats.org/drawingml/2006/main">
              <a:ext uri="{FF2B5EF4-FFF2-40B4-BE49-F238E27FC236}">
                <a16:creationId xmlns:a16="http://schemas.microsoft.com/office/drawing/2014/main" id="{8A5C508E-6636-497F-BEC1-7EEEF4F00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9917" y="4572000"/>
            <a:ext cx="904875" cy="1270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848" b="0">
                <a:solidFill>
                  <a:srgbClr val="16A6A1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848" b="0">
                <a:solidFill>
                  <a:srgbClr val="16A6A1"/>
                </a:solidFill>
                <a:latin typeface="Arial"/>
                <a:ea typeface="Arial"/>
                <a:cs typeface="Arial"/>
              </a:defRPr>
            </a:pPr>
            <a:r>
              <a:rPr sz="848" b="0">
                <a:solidFill>
                  <a:srgbClr val="16A6A1"/>
                </a:solidFill>
                <a:latin typeface="Arial"/>
                <a:ea typeface="Arial"/>
                <a:cs typeface="Arial"/>
              </a:rPr>
              <a:t>Category</a:t>
            </a:r>
          </a:p>
        </p:txBody>
      </p:sp>
      <p:sp>
        <p:nvSpPr>
          <p:cNvPr id="16" name="Brain Health &amp; Sleep">
            <a:extLst xmlns:a="http://schemas.openxmlformats.org/drawingml/2006/main">
              <a:ext uri="{FF2B5EF4-FFF2-40B4-BE49-F238E27FC236}">
                <a16:creationId xmlns:a16="http://schemas.microsoft.com/office/drawing/2014/main" id="{517CF668-C1B7-4E5D-8B07-BF2868D48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6542" y="4829175"/>
            <a:ext cx="1571625" cy="1854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238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38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238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Brain Health &amp; Sleep</a:t>
            </a:r>
          </a:p>
        </p:txBody>
      </p:sp>
      <p:sp>
        <p:nvSpPr>
          <p:cNvPr id="17" name="Sleep, relaxation and">
            <a:extLst xmlns:a="http://schemas.openxmlformats.org/drawingml/2006/main">
              <a:ext uri="{FF2B5EF4-FFF2-40B4-BE49-F238E27FC236}">
                <a16:creationId xmlns:a16="http://schemas.microsoft.com/office/drawing/2014/main" id="{9435C5FA-D557-477E-B786-AEC3EB699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6542" y="5543550"/>
            <a:ext cx="1571625" cy="1528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02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02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20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Sleep, relaxation and</a:t>
            </a:r>
          </a:p>
        </p:txBody>
      </p:sp>
      <p:sp>
        <p:nvSpPr>
          <p:cNvPr id="18" name="cognitive focus support">
            <a:extLst xmlns:a="http://schemas.openxmlformats.org/drawingml/2006/main">
              <a:ext uri="{FF2B5EF4-FFF2-40B4-BE49-F238E27FC236}">
                <a16:creationId xmlns:a16="http://schemas.microsoft.com/office/drawing/2014/main" id="{E311CDDC-B171-44ED-B2A6-FD2E029E5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6542" y="5689930"/>
            <a:ext cx="1571625" cy="1528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02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02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20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cognitive focus support</a:t>
            </a:r>
          </a:p>
        </p:txBody>
      </p:sp>
      <p:sp>
        <p:nvSpPr>
          <p:cNvPr id="19" name="C">
            <a:extLst xmlns:a="http://schemas.openxmlformats.org/drawingml/2006/main">
              <a:ext uri="{FF2B5EF4-FFF2-40B4-BE49-F238E27FC236}">
                <a16:creationId xmlns:a16="http://schemas.microsoft.com/office/drawing/2014/main" id="{31CFE49D-EDB3-467F-BF86-72A7CCF22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2792" y="6276975"/>
            <a:ext cx="61912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50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50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6A6A1"/>
                </a:solidFill>
                <a:latin typeface="Arial"/>
                <a:ea typeface="Arial"/>
                <a:cs typeface="Arial"/>
              </a:rPr>
              <a:t>C</a:t>
            </a:r>
          </a:p>
        </p:txBody>
      </p:sp>
      <p:sp>
        <p:nvSpPr>
          <p:cNvPr id="20" name="Category">
            <a:extLst xmlns:a="http://schemas.openxmlformats.org/drawingml/2006/main">
              <a:ext uri="{FF2B5EF4-FFF2-40B4-BE49-F238E27FC236}">
                <a16:creationId xmlns:a16="http://schemas.microsoft.com/office/drawing/2014/main" id="{165476D4-3FD3-43EE-A174-BD0DDEFBB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0538" y="4572000"/>
            <a:ext cx="904875" cy="1270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848" b="0">
                <a:solidFill>
                  <a:srgbClr val="4D807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848" b="0">
                <a:solidFill>
                  <a:srgbClr val="4D8075"/>
                </a:solidFill>
                <a:latin typeface="Arial"/>
                <a:ea typeface="Arial"/>
                <a:cs typeface="Arial"/>
              </a:defRPr>
            </a:pPr>
            <a:r>
              <a:rPr sz="848" b="0">
                <a:solidFill>
                  <a:srgbClr val="4D8075"/>
                </a:solidFill>
                <a:latin typeface="Arial"/>
                <a:ea typeface="Arial"/>
                <a:cs typeface="Arial"/>
              </a:rPr>
              <a:t>Category</a:t>
            </a:r>
          </a:p>
        </p:txBody>
      </p:sp>
      <p:sp>
        <p:nvSpPr>
          <p:cNvPr id="21" name="Immunity &amp;">
            <a:extLst xmlns:a="http://schemas.openxmlformats.org/drawingml/2006/main">
              <a:ext uri="{FF2B5EF4-FFF2-40B4-BE49-F238E27FC236}">
                <a16:creationId xmlns:a16="http://schemas.microsoft.com/office/drawing/2014/main" id="{24C280BE-966E-4C62-B8DB-4C491CF87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163" y="4829175"/>
            <a:ext cx="1571625" cy="1854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238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38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238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Immunity &amp;</a:t>
            </a:r>
          </a:p>
        </p:txBody>
      </p:sp>
      <p:sp>
        <p:nvSpPr>
          <p:cNvPr id="22" name="Long-Term Health">
            <a:extLst xmlns:a="http://schemas.openxmlformats.org/drawingml/2006/main">
              <a:ext uri="{FF2B5EF4-FFF2-40B4-BE49-F238E27FC236}">
                <a16:creationId xmlns:a16="http://schemas.microsoft.com/office/drawing/2014/main" id="{DF184026-A55F-4415-B9A2-235E481BB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163" y="4998911"/>
            <a:ext cx="1571625" cy="1854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238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38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238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Long-Term Health</a:t>
            </a:r>
          </a:p>
        </p:txBody>
      </p:sp>
      <p:sp>
        <p:nvSpPr>
          <p:cNvPr id="23" name="Immune, cardiovascular,">
            <a:extLst xmlns:a="http://schemas.openxmlformats.org/drawingml/2006/main">
              <a:ext uri="{FF2B5EF4-FFF2-40B4-BE49-F238E27FC236}">
                <a16:creationId xmlns:a16="http://schemas.microsoft.com/office/drawing/2014/main" id="{81874B13-1F37-4F36-97A5-1F21DCF49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163" y="5543550"/>
            <a:ext cx="1571625" cy="1528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02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02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20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Immune, cardiovascular,</a:t>
            </a:r>
          </a:p>
        </p:txBody>
      </p:sp>
      <p:sp>
        <p:nvSpPr>
          <p:cNvPr id="24" name="liver and metabolic support">
            <a:extLst xmlns:a="http://schemas.openxmlformats.org/drawingml/2006/main">
              <a:ext uri="{FF2B5EF4-FFF2-40B4-BE49-F238E27FC236}">
                <a16:creationId xmlns:a16="http://schemas.microsoft.com/office/drawing/2014/main" id="{D4CE8B88-0916-4DDD-8856-F3BE0A952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163" y="5689930"/>
            <a:ext cx="1571625" cy="1528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02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02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20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liver and metabolic support</a:t>
            </a:r>
          </a:p>
        </p:txBody>
      </p:sp>
      <p:sp>
        <p:nvSpPr>
          <p:cNvPr id="25" name="D">
            <a:extLst xmlns:a="http://schemas.openxmlformats.org/drawingml/2006/main">
              <a:ext uri="{FF2B5EF4-FFF2-40B4-BE49-F238E27FC236}">
                <a16:creationId xmlns:a16="http://schemas.microsoft.com/office/drawing/2014/main" id="{D5F7AD37-9A8D-4510-980F-F0D5131CB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33413" y="6276975"/>
            <a:ext cx="61912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500" b="1">
                <a:solidFill>
                  <a:srgbClr val="4D807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500" b="1">
                <a:solidFill>
                  <a:srgbClr val="4D8075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4D8075"/>
                </a:solidFill>
                <a:latin typeface="Arial"/>
                <a:ea typeface="Arial"/>
                <a:cs typeface="Arial"/>
              </a:rPr>
              <a:t>D</a:t>
            </a:r>
          </a:p>
        </p:txBody>
      </p:sp>
      <p:sp>
        <p:nvSpPr>
          <p:cNvPr id="26" name="Category">
            <a:extLst xmlns:a="http://schemas.openxmlformats.org/drawingml/2006/main">
              <a:ext uri="{FF2B5EF4-FFF2-40B4-BE49-F238E27FC236}">
                <a16:creationId xmlns:a16="http://schemas.microsoft.com/office/drawing/2014/main" id="{482B8E3B-D89E-46A0-8C14-285ADC885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1159" y="4572000"/>
            <a:ext cx="904875" cy="1270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848" b="0">
                <a:solidFill>
                  <a:srgbClr val="E8945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848" b="0">
                <a:solidFill>
                  <a:srgbClr val="E89459"/>
                </a:solidFill>
                <a:latin typeface="Arial"/>
                <a:ea typeface="Arial"/>
                <a:cs typeface="Arial"/>
              </a:defRPr>
            </a:pPr>
            <a:r>
              <a:rPr sz="848" b="0">
                <a:solidFill>
                  <a:srgbClr val="E89459"/>
                </a:solidFill>
                <a:latin typeface="Arial"/>
                <a:ea typeface="Arial"/>
                <a:cs typeface="Arial"/>
              </a:rPr>
              <a:t>Category</a:t>
            </a:r>
          </a:p>
        </p:txBody>
      </p:sp>
      <p:sp>
        <p:nvSpPr>
          <p:cNvPr id="27" name="Children &amp;">
            <a:extLst xmlns:a="http://schemas.openxmlformats.org/drawingml/2006/main">
              <a:ext uri="{FF2B5EF4-FFF2-40B4-BE49-F238E27FC236}">
                <a16:creationId xmlns:a16="http://schemas.microsoft.com/office/drawing/2014/main" id="{EBA947CE-1A8C-44DC-95FC-D3BBC9EEE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7784" y="4829175"/>
            <a:ext cx="1571625" cy="1854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238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38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238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Children &amp;</a:t>
            </a:r>
          </a:p>
        </p:txBody>
      </p:sp>
      <p:sp>
        <p:nvSpPr>
          <p:cNvPr id="28" name="Special Populations">
            <a:extLst xmlns:a="http://schemas.openxmlformats.org/drawingml/2006/main">
              <a:ext uri="{FF2B5EF4-FFF2-40B4-BE49-F238E27FC236}">
                <a16:creationId xmlns:a16="http://schemas.microsoft.com/office/drawing/2014/main" id="{3B874AB5-B1A2-4655-822B-DE49D49B2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7784" y="4998911"/>
            <a:ext cx="1571625" cy="1854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238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38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238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Special Populations</a:t>
            </a:r>
          </a:p>
        </p:txBody>
      </p:sp>
      <p:sp>
        <p:nvSpPr>
          <p:cNvPr id="29" name="Nutrition for children,">
            <a:extLst xmlns:a="http://schemas.openxmlformats.org/drawingml/2006/main">
              <a:ext uri="{FF2B5EF4-FFF2-40B4-BE49-F238E27FC236}">
                <a16:creationId xmlns:a16="http://schemas.microsoft.com/office/drawing/2014/main" id="{9D1013CB-2409-4687-B704-B561573A7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7784" y="5543550"/>
            <a:ext cx="1571625" cy="1528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02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02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20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Nutrition for children,</a:t>
            </a:r>
          </a:p>
        </p:txBody>
      </p:sp>
      <p:sp>
        <p:nvSpPr>
          <p:cNvPr id="30" name="pregnancy, postpartum and">
            <a:extLst xmlns:a="http://schemas.openxmlformats.org/drawingml/2006/main">
              <a:ext uri="{FF2B5EF4-FFF2-40B4-BE49-F238E27FC236}">
                <a16:creationId xmlns:a16="http://schemas.microsoft.com/office/drawing/2014/main" id="{3AC8D53F-C61A-44D5-B3DB-241DC1C7C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7784" y="5689930"/>
            <a:ext cx="1571625" cy="1528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02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02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20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pregnancy, postpartum and</a:t>
            </a:r>
          </a:p>
        </p:txBody>
      </p:sp>
      <p:sp>
        <p:nvSpPr>
          <p:cNvPr id="31" name="older adults">
            <a:extLst xmlns:a="http://schemas.openxmlformats.org/drawingml/2006/main">
              <a:ext uri="{FF2B5EF4-FFF2-40B4-BE49-F238E27FC236}">
                <a16:creationId xmlns:a16="http://schemas.microsoft.com/office/drawing/2014/main" id="{6E5B3338-C069-4B69-A906-9A29BEF5C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7784" y="5836310"/>
            <a:ext cx="1571625" cy="1528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02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02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20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older adults</a:t>
            </a:r>
          </a:p>
        </p:txBody>
      </p:sp>
      <p:sp>
        <p:nvSpPr>
          <p:cNvPr id="32" name="E">
            <a:extLst xmlns:a="http://schemas.openxmlformats.org/drawingml/2006/main">
              <a:ext uri="{FF2B5EF4-FFF2-40B4-BE49-F238E27FC236}">
                <a16:creationId xmlns:a16="http://schemas.microsoft.com/office/drawing/2014/main" id="{06C4F551-DD62-4819-B5A8-6F492DCD6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54034" y="6276975"/>
            <a:ext cx="61912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500" b="1">
                <a:solidFill>
                  <a:srgbClr val="E8945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500" b="1">
                <a:solidFill>
                  <a:srgbClr val="E89459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E89459"/>
                </a:solidFill>
                <a:latin typeface="Arial"/>
                <a:ea typeface="Arial"/>
                <a:cs typeface="Arial"/>
              </a:rPr>
              <a:t>E</a:t>
            </a:r>
          </a:p>
        </p:txBody>
      </p:sp>
      <p:sp>
        <p:nvSpPr>
          <p:cNvPr id="33" name="Category">
            <a:extLst xmlns:a="http://schemas.openxmlformats.org/drawingml/2006/main">
              <a:ext uri="{FF2B5EF4-FFF2-40B4-BE49-F238E27FC236}">
                <a16:creationId xmlns:a16="http://schemas.microsoft.com/office/drawing/2014/main" id="{AB667D52-7750-4D13-B7B8-82CE2B94C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31780" y="4572000"/>
            <a:ext cx="904875" cy="1270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848" b="0">
                <a:solidFill>
                  <a:srgbClr val="087D8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848" b="0">
                <a:solidFill>
                  <a:srgbClr val="087D84"/>
                </a:solidFill>
                <a:latin typeface="Arial"/>
                <a:ea typeface="Arial"/>
                <a:cs typeface="Arial"/>
              </a:defRPr>
            </a:pPr>
            <a:r>
              <a:rPr sz="848" b="0">
                <a:solidFill>
                  <a:srgbClr val="087D84"/>
                </a:solidFill>
                <a:latin typeface="Arial"/>
                <a:ea typeface="Arial"/>
                <a:cs typeface="Arial"/>
              </a:rPr>
              <a:t>Category</a:t>
            </a:r>
          </a:p>
        </p:txBody>
      </p:sp>
      <p:sp>
        <p:nvSpPr>
          <p:cNvPr id="34" name="Sports Health">
            <a:extLst xmlns:a="http://schemas.openxmlformats.org/drawingml/2006/main">
              <a:ext uri="{FF2B5EF4-FFF2-40B4-BE49-F238E27FC236}">
                <a16:creationId xmlns:a16="http://schemas.microsoft.com/office/drawing/2014/main" id="{6A8DB6E3-EF9D-4380-941A-0641D3AF7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8405" y="4829175"/>
            <a:ext cx="1571625" cy="1854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238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38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238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Sports Health</a:t>
            </a:r>
          </a:p>
        </p:txBody>
      </p:sp>
      <p:sp>
        <p:nvSpPr>
          <p:cNvPr id="35" name="Energy, hydration, sports">
            <a:extLst xmlns:a="http://schemas.openxmlformats.org/drawingml/2006/main">
              <a:ext uri="{FF2B5EF4-FFF2-40B4-BE49-F238E27FC236}">
                <a16:creationId xmlns:a16="http://schemas.microsoft.com/office/drawing/2014/main" id="{2BEC0DAC-743F-4AF2-9BE7-4FFE2114D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8405" y="5543550"/>
            <a:ext cx="1571625" cy="1528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02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02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20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Energy, hydration, sports</a:t>
            </a:r>
          </a:p>
        </p:txBody>
      </p:sp>
      <p:sp>
        <p:nvSpPr>
          <p:cNvPr id="36" name="performance and recovery">
            <a:extLst xmlns:a="http://schemas.openxmlformats.org/drawingml/2006/main">
              <a:ext uri="{FF2B5EF4-FFF2-40B4-BE49-F238E27FC236}">
                <a16:creationId xmlns:a16="http://schemas.microsoft.com/office/drawing/2014/main" id="{84096D83-F0C6-4E59-87A2-852E3C1CC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8405" y="5689930"/>
            <a:ext cx="1571625" cy="1528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02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02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20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performance and recovery</a:t>
            </a:r>
          </a:p>
        </p:txBody>
      </p:sp>
      <p:sp>
        <p:nvSpPr>
          <p:cNvPr id="37" name="F">
            <a:extLst xmlns:a="http://schemas.openxmlformats.org/drawingml/2006/main">
              <a:ext uri="{FF2B5EF4-FFF2-40B4-BE49-F238E27FC236}">
                <a16:creationId xmlns:a16="http://schemas.microsoft.com/office/drawing/2014/main" id="{43300343-868C-4856-96B1-A9B0BD3BF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4655" y="6276975"/>
            <a:ext cx="61912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500" b="1">
                <a:solidFill>
                  <a:srgbClr val="087D8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500" b="1">
                <a:solidFill>
                  <a:srgbClr val="087D84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87D84"/>
                </a:solidFill>
                <a:latin typeface="Arial"/>
                <a:ea typeface="Arial"/>
                <a:cs typeface="Arial"/>
              </a:rPr>
              <a:t>F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0BE8C3F8-C3F7-4A42-B6A4-9FC2AC1B3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239"/>
          </a:solidFill>
          <a:ln xmlns:a="http://schemas.openxmlformats.org/drawingml/2006/main" w="0">
            <a:noFill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E2FDAA29-F779-43D6-BB29-5F34547F5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71500"/>
            <a:ext cx="12192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A6A1"/>
          </a:solidFill>
          <a:ln xmlns:a="http://schemas.openxmlformats.org/drawingml/2006/main" w="0">
            <a:noFill/>
          </a:ln>
        </p:spPr>
      </p:sp>
      <p:pic>
        <p:nvPic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F7A92C72-436E-40B5-A234-73335FB5C0F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2d2218230a34078"/>
          <a:stretch xmlns:a="http://schemas.openxmlformats.org/drawingml/2006/main"/>
        </p:blipFill>
        <p:spPr>
          <a:xfrm xmlns:a="http://schemas.openxmlformats.org/drawingml/2006/main">
            <a:off x="361950" y="85725"/>
            <a:ext cx="409575" cy="409575"/>
          </a:xfrm>
          <a:prstGeom xmlns:a="http://schemas.openxmlformats.org/drawingml/2006/main" prst="rect">
            <a:avLst/>
          </a:prstGeom>
        </p:spPr>
      </p:pic>
      <p:sp>
        <p:nvSpPr>
          <p:cNvPr id="41" name="HYTAN BIO TECH">
            <a:extLst xmlns:a="http://schemas.openxmlformats.org/drawingml/2006/main">
              <a:ext uri="{FF2B5EF4-FFF2-40B4-BE49-F238E27FC236}">
                <a16:creationId xmlns:a16="http://schemas.microsoft.com/office/drawing/2014/main" id="{34B2723F-15FE-49D9-9DF7-E42120F95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161925"/>
            <a:ext cx="428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HYTAN BIO TECH</a:t>
            </a:r>
          </a:p>
        </p:txBody>
      </p:sp>
      <p:sp>
        <p:nvSpPr>
          <p:cNvPr id="42" name="ORAL FILM INNOVATION">
            <a:extLst xmlns:a="http://schemas.openxmlformats.org/drawingml/2006/main">
              <a:ext uri="{FF2B5EF4-FFF2-40B4-BE49-F238E27FC236}">
                <a16:creationId xmlns:a16="http://schemas.microsoft.com/office/drawing/2014/main" id="{251FAC62-B4B3-437B-BF96-382BC106B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38125"/>
            <a:ext cx="34480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B5E3D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050" b="0">
                <a:solidFill>
                  <a:srgbClr val="B5E3DF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B5E3DF"/>
                </a:solidFill>
                <a:latin typeface="Arial"/>
                <a:ea typeface="Arial"/>
                <a:cs typeface="Arial"/>
              </a:rPr>
              <a:t>ORAL FILM INNOVATION</a:t>
            </a:r>
          </a:p>
        </p:txBody>
      </p:sp>
      <p:sp>
        <p:nvSpPr>
          <p:cNvPr id="43" name="08">
            <a:extLst xmlns:a="http://schemas.openxmlformats.org/drawingml/2006/main">
              <a:ext uri="{FF2B5EF4-FFF2-40B4-BE49-F238E27FC236}">
                <a16:creationId xmlns:a16="http://schemas.microsoft.com/office/drawing/2014/main" id="{F412E236-1DC5-4807-97CC-C5A4EE88D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91925" y="6648450"/>
            <a:ext cx="28575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75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8366047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B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F927AD74-A5B9-4961-BCE3-C2C2AF835A0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9af16aeb6a1402a"/>
          <a:stretch xmlns:a="http://schemas.openxmlformats.org/drawingml/2006/main"/>
        </p:blipFill>
        <p:spPr>
          <a:xfrm xmlns:a="http://schemas.openxmlformats.org/drawingml/2006/main">
            <a:off x="0" y="670"/>
            <a:ext cx="12192000" cy="6856661"/>
          </a:xfrm>
          <a:prstGeom xmlns:a="http://schemas.openxmlformats.org/drawingml/2006/main" prst="rect">
            <a:avLst/>
          </a:prstGeom>
        </p:spPr>
      </p:pic>
      <p:sp>
        <p:nvSpPr>
          <p:cNvPr id="2" name="Category A">
            <a:extLst xmlns:a="http://schemas.openxmlformats.org/drawingml/2006/main">
              <a:ext uri="{FF2B5EF4-FFF2-40B4-BE49-F238E27FC236}">
                <a16:creationId xmlns:a16="http://schemas.microsoft.com/office/drawing/2014/main" id="{F5797DA1-4F83-420F-A876-08B044F4C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52500"/>
            <a:ext cx="1285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13" b="0">
                <a:solidFill>
                  <a:srgbClr val="E8776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13" b="0">
                <a:solidFill>
                  <a:srgbClr val="E87768"/>
                </a:solidFill>
                <a:latin typeface="Arial"/>
                <a:ea typeface="Arial"/>
                <a:cs typeface="Arial"/>
              </a:defRPr>
            </a:pPr>
            <a:r>
              <a:rPr sz="1013" b="0">
                <a:solidFill>
                  <a:srgbClr val="E87768"/>
                </a:solidFill>
                <a:latin typeface="Arial"/>
                <a:ea typeface="Arial"/>
                <a:cs typeface="Arial"/>
              </a:rPr>
              <a:t>Category A</a:t>
            </a:r>
          </a:p>
        </p:txBody>
      </p:sp>
      <p:sp>
        <p:nvSpPr>
          <p:cNvPr id="3" name="Beauty &amp; Healthy Aging">
            <a:extLst xmlns:a="http://schemas.openxmlformats.org/drawingml/2006/main">
              <a:ext uri="{FF2B5EF4-FFF2-40B4-BE49-F238E27FC236}">
                <a16:creationId xmlns:a16="http://schemas.microsoft.com/office/drawing/2014/main" id="{558BCF67-B161-4A80-AA22-064AD9F15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" y="1276350"/>
            <a:ext cx="6667500" cy="5057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375" b="1">
                <a:solidFill>
                  <a:srgbClr val="E8776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3375" b="1">
                <a:solidFill>
                  <a:srgbClr val="E87768"/>
                </a:solidFill>
                <a:latin typeface="Arial"/>
                <a:ea typeface="Arial"/>
                <a:cs typeface="Arial"/>
              </a:defRPr>
            </a:pPr>
            <a:r>
              <a:rPr sz="3375" b="1">
                <a:solidFill>
                  <a:srgbClr val="E87768"/>
                </a:solidFill>
                <a:latin typeface="Arial"/>
                <a:ea typeface="Arial"/>
                <a:cs typeface="Arial"/>
              </a:rPr>
              <a:t>Beauty &amp; Healthy Aging</a:t>
            </a:r>
          </a:p>
        </p:txBody>
      </p:sp>
      <p:sp>
        <p:nvSpPr>
          <p:cNvPr id="4" name="&amp; Women's Health">
            <a:extLst xmlns:a="http://schemas.openxmlformats.org/drawingml/2006/main">
              <a:ext uri="{FF2B5EF4-FFF2-40B4-BE49-F238E27FC236}">
                <a16:creationId xmlns:a16="http://schemas.microsoft.com/office/drawing/2014/main" id="{6DDD3B5B-1A20-40D1-AD76-4B31BA6E6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" y="1790700"/>
            <a:ext cx="6667500" cy="5057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375" b="1">
                <a:solidFill>
                  <a:srgbClr val="E8776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3375" b="1">
                <a:solidFill>
                  <a:srgbClr val="E87768"/>
                </a:solidFill>
                <a:latin typeface="Arial"/>
                <a:ea typeface="Arial"/>
                <a:cs typeface="Arial"/>
              </a:defRPr>
            </a:pPr>
            <a:r>
              <a:rPr sz="3375" b="1">
                <a:solidFill>
                  <a:srgbClr val="E87768"/>
                </a:solidFill>
                <a:latin typeface="Arial"/>
                <a:ea typeface="Arial"/>
                <a:cs typeface="Arial"/>
              </a:rPr>
              <a:t>&amp; Women's Health</a:t>
            </a:r>
          </a:p>
        </p:txBody>
      </p:sp>
      <p:sp>
        <p:nvSpPr>
          <p:cNvPr id="5" name="Customizable oral film solutions for skin beauty, antio">
            <a:extLst xmlns:a="http://schemas.openxmlformats.org/drawingml/2006/main">
              <a:ext uri="{FF2B5EF4-FFF2-40B4-BE49-F238E27FC236}">
                <a16:creationId xmlns:a16="http://schemas.microsoft.com/office/drawing/2014/main" id="{1A1CDB28-4628-4D5D-8316-12933B945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686050"/>
            <a:ext cx="6096000" cy="1742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163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Customizable oral film solutions for skin beauty, antioxidant support, healthy aging and</a:t>
            </a:r>
          </a:p>
        </p:txBody>
      </p:sp>
      <p:sp>
        <p:nvSpPr>
          <p:cNvPr id="6" name="women's health.">
            <a:extLst xmlns:a="http://schemas.openxmlformats.org/drawingml/2006/main">
              <a:ext uri="{FF2B5EF4-FFF2-40B4-BE49-F238E27FC236}">
                <a16:creationId xmlns:a16="http://schemas.microsoft.com/office/drawing/2014/main" id="{479AB466-1269-423E-A1BB-ECE17FF95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873550"/>
            <a:ext cx="6096000" cy="1742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163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women's health.</a:t>
            </a:r>
          </a:p>
        </p:txBody>
      </p:sp>
      <p:sp>
        <p:nvSpPr>
          <p:cNvPr id="7" name="Product Range">
            <a:extLst xmlns:a="http://schemas.openxmlformats.org/drawingml/2006/main">
              <a:ext uri="{FF2B5EF4-FFF2-40B4-BE49-F238E27FC236}">
                <a16:creationId xmlns:a16="http://schemas.microsoft.com/office/drawing/2014/main" id="{4EB4A09A-705D-448C-A32C-64D264B67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072" y="3359898"/>
            <a:ext cx="3810000" cy="2247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Product Range</a:t>
            </a:r>
          </a:p>
        </p:txBody>
      </p:sp>
      <p:sp>
        <p:nvSpPr>
          <p:cNvPr id="8" name="A1">
            <a:extLst xmlns:a="http://schemas.openxmlformats.org/drawingml/2006/main">
              <a:ext uri="{FF2B5EF4-FFF2-40B4-BE49-F238E27FC236}">
                <a16:creationId xmlns:a16="http://schemas.microsoft.com/office/drawing/2014/main" id="{DF41C84D-2F93-4674-8D95-82733D63F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380" y="3877264"/>
            <a:ext cx="381000" cy="2606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A1</a:t>
            </a:r>
          </a:p>
        </p:txBody>
      </p:sp>
      <p:sp>
        <p:nvSpPr>
          <p:cNvPr id="9" name="Collagen Firming">
            <a:extLst xmlns:a="http://schemas.openxmlformats.org/drawingml/2006/main">
              <a:ext uri="{FF2B5EF4-FFF2-40B4-BE49-F238E27FC236}">
                <a16:creationId xmlns:a16="http://schemas.microsoft.com/office/drawing/2014/main" id="{66CFC4A0-9611-45E5-B6A6-40457E051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0530" y="3829639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Collagen Firming</a:t>
            </a:r>
          </a:p>
        </p:txBody>
      </p:sp>
      <p:sp>
        <p:nvSpPr>
          <p:cNvPr id="10" name="Film">
            <a:extLst xmlns:a="http://schemas.openxmlformats.org/drawingml/2006/main">
              <a:ext uri="{FF2B5EF4-FFF2-40B4-BE49-F238E27FC236}">
                <a16:creationId xmlns:a16="http://schemas.microsoft.com/office/drawing/2014/main" id="{A1AD7051-2662-4B74-8AED-60DF51318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0530" y="3957465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Film</a:t>
            </a:r>
          </a:p>
        </p:txBody>
      </p:sp>
      <p:sp>
        <p:nvSpPr>
          <p:cNvPr id="11" name="A2">
            <a:extLst xmlns:a="http://schemas.openxmlformats.org/drawingml/2006/main">
              <a:ext uri="{FF2B5EF4-FFF2-40B4-BE49-F238E27FC236}">
                <a16:creationId xmlns:a16="http://schemas.microsoft.com/office/drawing/2014/main" id="{F576D344-0141-443C-A5F7-8E7C575D3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49617" y="3877264"/>
            <a:ext cx="381000" cy="2606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A2</a:t>
            </a:r>
          </a:p>
        </p:txBody>
      </p:sp>
      <p:sp>
        <p:nvSpPr>
          <p:cNvPr id="12" name="Hyaluronic Acid">
            <a:extLst xmlns:a="http://schemas.openxmlformats.org/drawingml/2006/main">
              <a:ext uri="{FF2B5EF4-FFF2-40B4-BE49-F238E27FC236}">
                <a16:creationId xmlns:a16="http://schemas.microsoft.com/office/drawing/2014/main" id="{67D068E1-91AE-4D78-8B7B-BA1EAEEFE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87767" y="3829639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Hyaluronic Acid</a:t>
            </a:r>
          </a:p>
        </p:txBody>
      </p:sp>
      <p:sp>
        <p:nvSpPr>
          <p:cNvPr id="13" name="Hydration">
            <a:extLst xmlns:a="http://schemas.openxmlformats.org/drawingml/2006/main">
              <a:ext uri="{FF2B5EF4-FFF2-40B4-BE49-F238E27FC236}">
                <a16:creationId xmlns:a16="http://schemas.microsoft.com/office/drawing/2014/main" id="{FD88CEE4-7F11-4F9C-BEDE-B9910E343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87767" y="3957465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Hydration</a:t>
            </a:r>
          </a:p>
        </p:txBody>
      </p:sp>
      <p:sp>
        <p:nvSpPr>
          <p:cNvPr id="14" name="A3">
            <a:extLst xmlns:a="http://schemas.openxmlformats.org/drawingml/2006/main">
              <a:ext uri="{FF2B5EF4-FFF2-40B4-BE49-F238E27FC236}">
                <a16:creationId xmlns:a16="http://schemas.microsoft.com/office/drawing/2014/main" id="{00CDD488-EF51-43C7-829D-0B0191DDB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6855" y="3877264"/>
            <a:ext cx="381000" cy="2606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A3</a:t>
            </a:r>
          </a:p>
        </p:txBody>
      </p:sp>
      <p:sp>
        <p:nvSpPr>
          <p:cNvPr id="15" name="Antioxidant">
            <a:extLst xmlns:a="http://schemas.openxmlformats.org/drawingml/2006/main">
              <a:ext uri="{FF2B5EF4-FFF2-40B4-BE49-F238E27FC236}">
                <a16:creationId xmlns:a16="http://schemas.microsoft.com/office/drawing/2014/main" id="{E6AC1A27-D44D-42CD-8942-B30988F12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85005" y="3829639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Antioxidant</a:t>
            </a:r>
          </a:p>
        </p:txBody>
      </p:sp>
      <p:sp>
        <p:nvSpPr>
          <p:cNvPr id="16" name="Brightening">
            <a:extLst xmlns:a="http://schemas.openxmlformats.org/drawingml/2006/main">
              <a:ext uri="{FF2B5EF4-FFF2-40B4-BE49-F238E27FC236}">
                <a16:creationId xmlns:a16="http://schemas.microsoft.com/office/drawing/2014/main" id="{DB185E4D-38EE-4C30-AB6D-7FAEB39D0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85005" y="3957465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Brightening</a:t>
            </a:r>
          </a:p>
        </p:txBody>
      </p:sp>
      <p:sp>
        <p:nvSpPr>
          <p:cNvPr id="17" name="A4">
            <a:extLst xmlns:a="http://schemas.openxmlformats.org/drawingml/2006/main">
              <a:ext uri="{FF2B5EF4-FFF2-40B4-BE49-F238E27FC236}">
                <a16:creationId xmlns:a16="http://schemas.microsoft.com/office/drawing/2014/main" id="{18777586-720C-4D70-9D1C-A1AC61E48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44080" y="3877264"/>
            <a:ext cx="381000" cy="2606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A4</a:t>
            </a:r>
          </a:p>
        </p:txBody>
      </p:sp>
      <p:sp>
        <p:nvSpPr>
          <p:cNvPr id="18" name="Anti-Glycation &amp;">
            <a:extLst xmlns:a="http://schemas.openxmlformats.org/drawingml/2006/main">
              <a:ext uri="{FF2B5EF4-FFF2-40B4-BE49-F238E27FC236}">
                <a16:creationId xmlns:a16="http://schemas.microsoft.com/office/drawing/2014/main" id="{5B8DDDC0-5367-4839-B11A-B2E23468B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82230" y="3829639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Anti-Glycation &amp;</a:t>
            </a:r>
          </a:p>
        </p:txBody>
      </p:sp>
      <p:sp>
        <p:nvSpPr>
          <p:cNvPr id="19" name="Aging">
            <a:extLst xmlns:a="http://schemas.openxmlformats.org/drawingml/2006/main">
              <a:ext uri="{FF2B5EF4-FFF2-40B4-BE49-F238E27FC236}">
                <a16:creationId xmlns:a16="http://schemas.microsoft.com/office/drawing/2014/main" id="{7013D3BB-2619-404C-9DC0-CA6466EB1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82230" y="3957465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Aging</a:t>
            </a:r>
          </a:p>
        </p:txBody>
      </p:sp>
      <p:sp>
        <p:nvSpPr>
          <p:cNvPr id="20" name="A5">
            <a:extLst xmlns:a="http://schemas.openxmlformats.org/drawingml/2006/main">
              <a:ext uri="{FF2B5EF4-FFF2-40B4-BE49-F238E27FC236}">
                <a16:creationId xmlns:a16="http://schemas.microsoft.com/office/drawing/2014/main" id="{62B805F7-FBF6-45C6-BB3D-74CA8EBEC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391" y="4551920"/>
            <a:ext cx="381000" cy="2606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A5</a:t>
            </a:r>
          </a:p>
        </p:txBody>
      </p:sp>
      <p:sp>
        <p:nvSpPr>
          <p:cNvPr id="21" name="CoQ10 Energy">
            <a:extLst xmlns:a="http://schemas.openxmlformats.org/drawingml/2006/main">
              <a:ext uri="{FF2B5EF4-FFF2-40B4-BE49-F238E27FC236}">
                <a16:creationId xmlns:a16="http://schemas.microsoft.com/office/drawing/2014/main" id="{F2610D84-6591-4225-9930-81E7C704C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0541" y="4504295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CoQ10 Energy</a:t>
            </a:r>
          </a:p>
        </p:txBody>
      </p:sp>
      <p:sp>
        <p:nvSpPr>
          <p:cNvPr id="22" name="Film">
            <a:extLst xmlns:a="http://schemas.openxmlformats.org/drawingml/2006/main">
              <a:ext uri="{FF2B5EF4-FFF2-40B4-BE49-F238E27FC236}">
                <a16:creationId xmlns:a16="http://schemas.microsoft.com/office/drawing/2014/main" id="{0CF5F8CF-E0B5-432F-80B2-E4E4D70DD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0541" y="4632121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Film</a:t>
            </a:r>
          </a:p>
        </p:txBody>
      </p:sp>
      <p:sp>
        <p:nvSpPr>
          <p:cNvPr id="23" name="A6">
            <a:extLst xmlns:a="http://schemas.openxmlformats.org/drawingml/2006/main">
              <a:ext uri="{FF2B5EF4-FFF2-40B4-BE49-F238E27FC236}">
                <a16:creationId xmlns:a16="http://schemas.microsoft.com/office/drawing/2014/main" id="{28E94141-3E68-43DE-B07B-06D9A6B12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49585" y="4551920"/>
            <a:ext cx="381000" cy="2606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A6</a:t>
            </a:r>
          </a:p>
        </p:txBody>
      </p:sp>
      <p:sp>
        <p:nvSpPr>
          <p:cNvPr id="24" name="Ergothioneine">
            <a:extLst xmlns:a="http://schemas.openxmlformats.org/drawingml/2006/main">
              <a:ext uri="{FF2B5EF4-FFF2-40B4-BE49-F238E27FC236}">
                <a16:creationId xmlns:a16="http://schemas.microsoft.com/office/drawing/2014/main" id="{93B02CE8-8F07-4BAE-A16B-01F964E94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87735" y="4504295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Ergothioneine</a:t>
            </a:r>
          </a:p>
        </p:txBody>
      </p:sp>
      <p:sp>
        <p:nvSpPr>
          <p:cNvPr id="25" name="Antioxidant">
            <a:extLst xmlns:a="http://schemas.openxmlformats.org/drawingml/2006/main">
              <a:ext uri="{FF2B5EF4-FFF2-40B4-BE49-F238E27FC236}">
                <a16:creationId xmlns:a16="http://schemas.microsoft.com/office/drawing/2014/main" id="{6A5F98BB-7EF6-46FD-9654-52072046D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87735" y="4632121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Antioxidant</a:t>
            </a:r>
          </a:p>
        </p:txBody>
      </p:sp>
      <p:sp>
        <p:nvSpPr>
          <p:cNvPr id="26" name="A7">
            <a:extLst xmlns:a="http://schemas.openxmlformats.org/drawingml/2006/main">
              <a:ext uri="{FF2B5EF4-FFF2-40B4-BE49-F238E27FC236}">
                <a16:creationId xmlns:a16="http://schemas.microsoft.com/office/drawing/2014/main" id="{8D2ABC97-5553-48DE-85F3-DE2943E72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6853" y="4551920"/>
            <a:ext cx="381000" cy="2606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A7</a:t>
            </a:r>
          </a:p>
        </p:txBody>
      </p:sp>
      <p:sp>
        <p:nvSpPr>
          <p:cNvPr id="27" name="Menstrual Comfort">
            <a:extLst xmlns:a="http://schemas.openxmlformats.org/drawingml/2006/main">
              <a:ext uri="{FF2B5EF4-FFF2-40B4-BE49-F238E27FC236}">
                <a16:creationId xmlns:a16="http://schemas.microsoft.com/office/drawing/2014/main" id="{6C2A8775-E0B0-4EDC-B1DD-D359B06DD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85003" y="4504295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Menstrual Comfort</a:t>
            </a:r>
          </a:p>
        </p:txBody>
      </p:sp>
      <p:sp>
        <p:nvSpPr>
          <p:cNvPr id="28" name="Film">
            <a:extLst xmlns:a="http://schemas.openxmlformats.org/drawingml/2006/main">
              <a:ext uri="{FF2B5EF4-FFF2-40B4-BE49-F238E27FC236}">
                <a16:creationId xmlns:a16="http://schemas.microsoft.com/office/drawing/2014/main" id="{B2F604AB-E319-4B20-BCB4-798E7F530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85003" y="4632121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Film</a:t>
            </a:r>
          </a:p>
        </p:txBody>
      </p:sp>
      <p:sp>
        <p:nvSpPr>
          <p:cNvPr id="29" name="A8">
            <a:extLst xmlns:a="http://schemas.openxmlformats.org/drawingml/2006/main">
              <a:ext uri="{FF2B5EF4-FFF2-40B4-BE49-F238E27FC236}">
                <a16:creationId xmlns:a16="http://schemas.microsoft.com/office/drawing/2014/main" id="{3DF98020-BA62-455A-A807-5972AE6B6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44021" y="4551920"/>
            <a:ext cx="381000" cy="2606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A8</a:t>
            </a:r>
          </a:p>
        </p:txBody>
      </p:sp>
      <p:sp>
        <p:nvSpPr>
          <p:cNvPr id="30" name="Menopause">
            <a:extLst xmlns:a="http://schemas.openxmlformats.org/drawingml/2006/main">
              <a:ext uri="{FF2B5EF4-FFF2-40B4-BE49-F238E27FC236}">
                <a16:creationId xmlns:a16="http://schemas.microsoft.com/office/drawing/2014/main" id="{329A4FF7-2F1C-4B39-BCA9-12B0AFB1B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82171" y="4504295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Menopause</a:t>
            </a:r>
          </a:p>
        </p:txBody>
      </p:sp>
      <p:sp>
        <p:nvSpPr>
          <p:cNvPr id="31" name="Support Film">
            <a:extLst xmlns:a="http://schemas.openxmlformats.org/drawingml/2006/main">
              <a:ext uri="{FF2B5EF4-FFF2-40B4-BE49-F238E27FC236}">
                <a16:creationId xmlns:a16="http://schemas.microsoft.com/office/drawing/2014/main" id="{9E67E924-8324-4EA3-A230-35E28AACE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82171" y="4632121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Support Film</a:t>
            </a:r>
          </a:p>
        </p:txBody>
      </p:sp>
      <p:sp>
        <p:nvSpPr>
          <p:cNvPr id="32" name="Key Benefits">
            <a:extLst xmlns:a="http://schemas.openxmlformats.org/drawingml/2006/main">
              <a:ext uri="{FF2B5EF4-FFF2-40B4-BE49-F238E27FC236}">
                <a16:creationId xmlns:a16="http://schemas.microsoft.com/office/drawing/2014/main" id="{3525803F-19FF-4AEF-BEDA-104A1A3CC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966" y="5243736"/>
            <a:ext cx="3810000" cy="2247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Key Benefits</a:t>
            </a:r>
          </a:p>
        </p:txBody>
      </p:sp>
      <p:sp>
        <p:nvSpPr>
          <p:cNvPr id="33" name="Skin firmness">
            <a:extLst xmlns:a="http://schemas.openxmlformats.org/drawingml/2006/main">
              <a:ext uri="{FF2B5EF4-FFF2-40B4-BE49-F238E27FC236}">
                <a16:creationId xmlns:a16="http://schemas.microsoft.com/office/drawing/2014/main" id="{32255D68-EB97-404F-A743-B2E4CB8D6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9175" y="5810250"/>
            <a:ext cx="742950" cy="1348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Skin firmness</a:t>
            </a:r>
          </a:p>
        </p:txBody>
      </p:sp>
      <p:sp>
        <p:nvSpPr>
          <p:cNvPr id="34" name="&amp; elasticity">
            <a:extLst xmlns:a="http://schemas.openxmlformats.org/drawingml/2006/main">
              <a:ext uri="{FF2B5EF4-FFF2-40B4-BE49-F238E27FC236}">
                <a16:creationId xmlns:a16="http://schemas.microsoft.com/office/drawing/2014/main" id="{6E2C9252-E768-4D66-8A77-E13AB8750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9175" y="5940552"/>
            <a:ext cx="742950" cy="1348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&amp; elasticity</a:t>
            </a:r>
          </a:p>
        </p:txBody>
      </p:sp>
      <p:sp>
        <p:nvSpPr>
          <p:cNvPr id="35" name="Moisture &amp;">
            <a:extLst xmlns:a="http://schemas.openxmlformats.org/drawingml/2006/main">
              <a:ext uri="{FF2B5EF4-FFF2-40B4-BE49-F238E27FC236}">
                <a16:creationId xmlns:a16="http://schemas.microsoft.com/office/drawing/2014/main" id="{60F0E385-AB53-431F-BA5B-08B7A4F1B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86025" y="5810250"/>
            <a:ext cx="981075" cy="1348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Moisture &amp;</a:t>
            </a:r>
          </a:p>
        </p:txBody>
      </p:sp>
      <p:sp>
        <p:nvSpPr>
          <p:cNvPr id="36" name="hydration">
            <a:extLst xmlns:a="http://schemas.openxmlformats.org/drawingml/2006/main">
              <a:ext uri="{FF2B5EF4-FFF2-40B4-BE49-F238E27FC236}">
                <a16:creationId xmlns:a16="http://schemas.microsoft.com/office/drawing/2014/main" id="{E39BFD18-CE55-47F5-8FBB-D9549273A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86025" y="5940552"/>
            <a:ext cx="981075" cy="1348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hydration</a:t>
            </a:r>
          </a:p>
        </p:txBody>
      </p:sp>
      <p:sp>
        <p:nvSpPr>
          <p:cNvPr id="37" name="Brightening &amp;">
            <a:extLst xmlns:a="http://schemas.openxmlformats.org/drawingml/2006/main">
              <a:ext uri="{FF2B5EF4-FFF2-40B4-BE49-F238E27FC236}">
                <a16:creationId xmlns:a16="http://schemas.microsoft.com/office/drawing/2014/main" id="{E196EFA3-EA83-4160-A0E3-4A6E90293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71950" y="5810250"/>
            <a:ext cx="1104900" cy="1348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Brightening &amp;</a:t>
            </a:r>
          </a:p>
        </p:txBody>
      </p:sp>
      <p:sp>
        <p:nvSpPr>
          <p:cNvPr id="38" name="antioxidants">
            <a:extLst xmlns:a="http://schemas.openxmlformats.org/drawingml/2006/main">
              <a:ext uri="{FF2B5EF4-FFF2-40B4-BE49-F238E27FC236}">
                <a16:creationId xmlns:a16="http://schemas.microsoft.com/office/drawing/2014/main" id="{A02ABED9-96E3-44AE-86C2-0E65DD1EB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71950" y="5940552"/>
            <a:ext cx="1104900" cy="1348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antioxidants</a:t>
            </a:r>
          </a:p>
        </p:txBody>
      </p:sp>
      <p:sp>
        <p:nvSpPr>
          <p:cNvPr id="39" name="Women's health">
            <a:extLst xmlns:a="http://schemas.openxmlformats.org/drawingml/2006/main">
              <a:ext uri="{FF2B5EF4-FFF2-40B4-BE49-F238E27FC236}">
                <a16:creationId xmlns:a16="http://schemas.microsoft.com/office/drawing/2014/main" id="{18ACBEE0-1643-4C1D-94AF-CB6D82188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0" y="5810250"/>
            <a:ext cx="1000125" cy="1348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Women's health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C6E2F876-7320-48DF-8925-4C295D370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239"/>
          </a:solidFill>
          <a:ln xmlns:a="http://schemas.openxmlformats.org/drawingml/2006/main" w="0">
            <a:noFill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CEE8EE89-F057-47A2-9B0C-10FEA0A7C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71500"/>
            <a:ext cx="12192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A6A1"/>
          </a:solidFill>
          <a:ln xmlns:a="http://schemas.openxmlformats.org/drawingml/2006/main" w="0">
            <a:noFill/>
          </a:ln>
        </p:spPr>
      </p:sp>
      <p:pic>
        <p:nvPic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64F29F85-32C2-4386-852C-CEA8F1AB50F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2e1c62a95c444b3"/>
          <a:stretch xmlns:a="http://schemas.openxmlformats.org/drawingml/2006/main"/>
        </p:blipFill>
        <p:spPr>
          <a:xfrm xmlns:a="http://schemas.openxmlformats.org/drawingml/2006/main">
            <a:off x="361950" y="85725"/>
            <a:ext cx="409575" cy="409575"/>
          </a:xfrm>
          <a:prstGeom xmlns:a="http://schemas.openxmlformats.org/drawingml/2006/main" prst="rect">
            <a:avLst/>
          </a:prstGeom>
        </p:spPr>
      </p:pic>
      <p:sp>
        <p:nvSpPr>
          <p:cNvPr id="43" name="HYTAN BIO TECH">
            <a:extLst xmlns:a="http://schemas.openxmlformats.org/drawingml/2006/main">
              <a:ext uri="{FF2B5EF4-FFF2-40B4-BE49-F238E27FC236}">
                <a16:creationId xmlns:a16="http://schemas.microsoft.com/office/drawing/2014/main" id="{7F9FB352-EDFD-4CA2-9952-4ED329207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161925"/>
            <a:ext cx="428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HYTAN BIO TECH</a:t>
            </a:r>
          </a:p>
        </p:txBody>
      </p:sp>
      <p:sp>
        <p:nvSpPr>
          <p:cNvPr id="44" name="ORAL FILM INNOVATION">
            <a:extLst xmlns:a="http://schemas.openxmlformats.org/drawingml/2006/main">
              <a:ext uri="{FF2B5EF4-FFF2-40B4-BE49-F238E27FC236}">
                <a16:creationId xmlns:a16="http://schemas.microsoft.com/office/drawing/2014/main" id="{65D02284-F202-4930-868B-30AA249CD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38125"/>
            <a:ext cx="34480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B5E3D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050" b="0">
                <a:solidFill>
                  <a:srgbClr val="B5E3DF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B5E3DF"/>
                </a:solidFill>
                <a:latin typeface="Arial"/>
                <a:ea typeface="Arial"/>
                <a:cs typeface="Arial"/>
              </a:rPr>
              <a:t>ORAL FILM INNOVATION</a:t>
            </a:r>
          </a:p>
        </p:txBody>
      </p:sp>
      <p:sp>
        <p:nvSpPr>
          <p:cNvPr id="45" name="09">
            <a:extLst xmlns:a="http://schemas.openxmlformats.org/drawingml/2006/main">
              <a:ext uri="{FF2B5EF4-FFF2-40B4-BE49-F238E27FC236}">
                <a16:creationId xmlns:a16="http://schemas.microsoft.com/office/drawing/2014/main" id="{96BFF607-C283-42CD-924C-9B379610E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91925" y="6648450"/>
            <a:ext cx="28575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75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108603349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B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0EAABE7C-3EEE-4C06-A490-FD9433B7035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11a1aa93bac4140"/>
          <a:stretch xmlns:a="http://schemas.openxmlformats.org/drawingml/2006/main"/>
        </p:blipFill>
        <p:spPr>
          <a:xfrm xmlns:a="http://schemas.openxmlformats.org/drawingml/2006/main">
            <a:off x="0" y="670"/>
            <a:ext cx="12192000" cy="6856661"/>
          </a:xfrm>
          <a:prstGeom xmlns:a="http://schemas.openxmlformats.org/drawingml/2006/main" prst="rect">
            <a:avLst/>
          </a:prstGeom>
        </p:spPr>
      </p:pic>
      <p:sp>
        <p:nvSpPr>
          <p:cNvPr id="2" name="Beauty, Healthy Aging &amp; Women's Health">
            <a:extLst xmlns:a="http://schemas.openxmlformats.org/drawingml/2006/main">
              <a:ext uri="{FF2B5EF4-FFF2-40B4-BE49-F238E27FC236}">
                <a16:creationId xmlns:a16="http://schemas.microsoft.com/office/drawing/2014/main" id="{770779F3-40A9-410A-A7E8-3501709AC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742950"/>
            <a:ext cx="11334750" cy="4495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000" b="1">
                <a:solidFill>
                  <a:srgbClr val="E8776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3000" b="1">
                <a:solidFill>
                  <a:srgbClr val="E87768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E87768"/>
                </a:solidFill>
                <a:latin typeface="Arial"/>
                <a:ea typeface="Arial"/>
                <a:cs typeface="Arial"/>
              </a:rPr>
              <a:t>Beauty, Healthy Aging &amp; Women's Health</a:t>
            </a:r>
          </a:p>
        </p:txBody>
      </p:sp>
      <p:sp>
        <p:nvSpPr>
          <p:cNvPr id="3" name="Customizable oral film solutions for skin beauty, antio">
            <a:extLst xmlns:a="http://schemas.openxmlformats.org/drawingml/2006/main">
              <a:ext uri="{FF2B5EF4-FFF2-40B4-BE49-F238E27FC236}">
                <a16:creationId xmlns:a16="http://schemas.microsoft.com/office/drawing/2014/main" id="{D2EB71C6-8588-468E-AC0F-368924345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" y="1352550"/>
            <a:ext cx="11306175" cy="1708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4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14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Customizable oral film solutions for skin beauty, antioxidant support, healthy aging and women's health.</a:t>
            </a:r>
          </a:p>
        </p:txBody>
      </p:sp>
      <p:sp>
        <p:nvSpPr>
          <p:cNvPr id="4" name="A1">
            <a:extLst xmlns:a="http://schemas.openxmlformats.org/drawingml/2006/main">
              <a:ext uri="{FF2B5EF4-FFF2-40B4-BE49-F238E27FC236}">
                <a16:creationId xmlns:a16="http://schemas.microsoft.com/office/drawing/2014/main" id="{E3549BC8-30CD-46CF-AF77-C1BC1FAD2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93357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E8776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2250" b="1">
                <a:solidFill>
                  <a:srgbClr val="E87768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E87768"/>
                </a:solidFill>
                <a:latin typeface="Arial"/>
                <a:ea typeface="Arial"/>
                <a:cs typeface="Arial"/>
              </a:rPr>
              <a:t>A1</a:t>
            </a:r>
          </a:p>
        </p:txBody>
      </p:sp>
      <p:sp>
        <p:nvSpPr>
          <p:cNvPr id="5" name="Collagen Firming">
            <a:extLst xmlns:a="http://schemas.openxmlformats.org/drawingml/2006/main">
              <a:ext uri="{FF2B5EF4-FFF2-40B4-BE49-F238E27FC236}">
                <a16:creationId xmlns:a16="http://schemas.microsoft.com/office/drawing/2014/main" id="{9F4EB73A-89A6-4913-9515-4162EEE9A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2590800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Collagen Firming</a:t>
            </a:r>
          </a:p>
        </p:txBody>
      </p:sp>
      <p:sp>
        <p:nvSpPr>
          <p:cNvPr id="6" name="Oral Dissolving Film">
            <a:extLst xmlns:a="http://schemas.openxmlformats.org/drawingml/2006/main">
              <a:ext uri="{FF2B5EF4-FFF2-40B4-BE49-F238E27FC236}">
                <a16:creationId xmlns:a16="http://schemas.microsoft.com/office/drawing/2014/main" id="{F99949AB-7A73-4572-ADDF-6A8E1E61E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3219450"/>
            <a:ext cx="2419350" cy="1685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Oral Dissolving Film</a:t>
            </a:r>
          </a:p>
        </p:txBody>
      </p:sp>
      <p:sp>
        <p:nvSpPr>
          <p:cNvPr id="7" name="Key Ingredients">
            <a:extLst xmlns:a="http://schemas.openxmlformats.org/drawingml/2006/main">
              <a:ext uri="{FF2B5EF4-FFF2-40B4-BE49-F238E27FC236}">
                <a16:creationId xmlns:a16="http://schemas.microsoft.com/office/drawing/2014/main" id="{C52BD13D-86B6-4397-9EA8-F58853014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3895725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Key Ingredients</a:t>
            </a:r>
          </a:p>
        </p:txBody>
      </p:sp>
      <p:sp>
        <p:nvSpPr>
          <p:cNvPr id="8" name="Collagen peptides">
            <a:extLst xmlns:a="http://schemas.openxmlformats.org/drawingml/2006/main">
              <a:ext uri="{FF2B5EF4-FFF2-40B4-BE49-F238E27FC236}">
                <a16:creationId xmlns:a16="http://schemas.microsoft.com/office/drawing/2014/main" id="{B27BACE0-930B-4688-8AFA-4D792339B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4191000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Collagen peptides</a:t>
            </a:r>
          </a:p>
        </p:txBody>
      </p:sp>
      <p:sp>
        <p:nvSpPr>
          <p:cNvPr id="9" name="Vitamin C">
            <a:extLst xmlns:a="http://schemas.openxmlformats.org/drawingml/2006/main">
              <a:ext uri="{FF2B5EF4-FFF2-40B4-BE49-F238E27FC236}">
                <a16:creationId xmlns:a16="http://schemas.microsoft.com/office/drawing/2014/main" id="{59DC7E04-F2D2-4F0E-A079-869C132C2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4370784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Vitamin C</a:t>
            </a:r>
          </a:p>
        </p:txBody>
      </p:sp>
      <p:sp>
        <p:nvSpPr>
          <p:cNvPr id="10" name="Zinc">
            <a:extLst xmlns:a="http://schemas.openxmlformats.org/drawingml/2006/main">
              <a:ext uri="{FF2B5EF4-FFF2-40B4-BE49-F238E27FC236}">
                <a16:creationId xmlns:a16="http://schemas.microsoft.com/office/drawing/2014/main" id="{4768C6DB-810E-41CE-BEFA-B3133A51C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4550569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Zinc</a:t>
            </a:r>
          </a:p>
        </p:txBody>
      </p:sp>
      <p:sp>
        <p:nvSpPr>
          <p:cNvPr id="11" name="Benefits">
            <a:extLst xmlns:a="http://schemas.openxmlformats.org/drawingml/2006/main">
              <a:ext uri="{FF2B5EF4-FFF2-40B4-BE49-F238E27FC236}">
                <a16:creationId xmlns:a16="http://schemas.microsoft.com/office/drawing/2014/main" id="{B181B150-4A2D-43B4-BE0B-3D73B77E2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5238750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Benefits</a:t>
            </a:r>
          </a:p>
        </p:txBody>
      </p:sp>
      <p:sp>
        <p:nvSpPr>
          <p:cNvPr id="12" name="Skin elasticity and firmness">
            <a:extLst xmlns:a="http://schemas.openxmlformats.org/drawingml/2006/main">
              <a:ext uri="{FF2B5EF4-FFF2-40B4-BE49-F238E27FC236}">
                <a16:creationId xmlns:a16="http://schemas.microsoft.com/office/drawing/2014/main" id="{2AB64201-F389-44A5-ADF2-96DD51306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5524500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Skin elasticity and firmness</a:t>
            </a:r>
          </a:p>
        </p:txBody>
      </p:sp>
      <p:sp>
        <p:nvSpPr>
          <p:cNvPr id="13" name="Healthy skin structure">
            <a:extLst xmlns:a="http://schemas.openxmlformats.org/drawingml/2006/main">
              <a:ext uri="{FF2B5EF4-FFF2-40B4-BE49-F238E27FC236}">
                <a16:creationId xmlns:a16="http://schemas.microsoft.com/office/drawing/2014/main" id="{1961E0B8-8400-4F01-A904-72FEBA72C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5688349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Healthy skin structure</a:t>
            </a:r>
          </a:p>
        </p:txBody>
      </p:sp>
      <p:sp>
        <p:nvSpPr>
          <p:cNvPr id="14" name="Healthy skin appearance">
            <a:extLst xmlns:a="http://schemas.openxmlformats.org/drawingml/2006/main">
              <a:ext uri="{FF2B5EF4-FFF2-40B4-BE49-F238E27FC236}">
                <a16:creationId xmlns:a16="http://schemas.microsoft.com/office/drawing/2014/main" id="{17663D07-D2EA-4C66-BF2B-B94E57ED2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5852198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Healthy skin appearance</a:t>
            </a:r>
          </a:p>
        </p:txBody>
      </p:sp>
      <p:sp>
        <p:nvSpPr>
          <p:cNvPr id="15" name="A2">
            <a:extLst xmlns:a="http://schemas.openxmlformats.org/drawingml/2006/main">
              <a:ext uri="{FF2B5EF4-FFF2-40B4-BE49-F238E27FC236}">
                <a16:creationId xmlns:a16="http://schemas.microsoft.com/office/drawing/2014/main" id="{9EA04505-3AFB-4A32-9884-FEC4F4250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4825" y="193357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E8776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2250" b="1">
                <a:solidFill>
                  <a:srgbClr val="E87768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E87768"/>
                </a:solidFill>
                <a:latin typeface="Arial"/>
                <a:ea typeface="Arial"/>
                <a:cs typeface="Arial"/>
              </a:rPr>
              <a:t>A2</a:t>
            </a:r>
          </a:p>
        </p:txBody>
      </p:sp>
      <p:sp>
        <p:nvSpPr>
          <p:cNvPr id="16" name="Hyaluronic Acid">
            <a:extLst xmlns:a="http://schemas.openxmlformats.org/drawingml/2006/main">
              <a:ext uri="{FF2B5EF4-FFF2-40B4-BE49-F238E27FC236}">
                <a16:creationId xmlns:a16="http://schemas.microsoft.com/office/drawing/2014/main" id="{4CCFB476-30F0-4828-AAED-F8DF2D60D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2590800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Hyaluronic Acid</a:t>
            </a:r>
          </a:p>
        </p:txBody>
      </p:sp>
      <p:sp>
        <p:nvSpPr>
          <p:cNvPr id="17" name="Hydration">
            <a:extLst xmlns:a="http://schemas.openxmlformats.org/drawingml/2006/main">
              <a:ext uri="{FF2B5EF4-FFF2-40B4-BE49-F238E27FC236}">
                <a16:creationId xmlns:a16="http://schemas.microsoft.com/office/drawing/2014/main" id="{4E74B9C8-CF86-40BD-8196-C7361CDC7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2840507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Hydration</a:t>
            </a:r>
          </a:p>
        </p:txBody>
      </p:sp>
      <p:sp>
        <p:nvSpPr>
          <p:cNvPr id="18" name="Oral Dissolving Film">
            <a:extLst xmlns:a="http://schemas.openxmlformats.org/drawingml/2006/main">
              <a:ext uri="{FF2B5EF4-FFF2-40B4-BE49-F238E27FC236}">
                <a16:creationId xmlns:a16="http://schemas.microsoft.com/office/drawing/2014/main" id="{E30B9571-A59C-469E-8A27-94F5F6D9A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3219450"/>
            <a:ext cx="2419350" cy="1685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Oral Dissolving Film</a:t>
            </a:r>
          </a:p>
        </p:txBody>
      </p:sp>
      <p:sp>
        <p:nvSpPr>
          <p:cNvPr id="19" name="Key Ingredients">
            <a:extLst xmlns:a="http://schemas.openxmlformats.org/drawingml/2006/main">
              <a:ext uri="{FF2B5EF4-FFF2-40B4-BE49-F238E27FC236}">
                <a16:creationId xmlns:a16="http://schemas.microsoft.com/office/drawing/2014/main" id="{76E1581E-9BAA-40E9-90FB-914F4C9E6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1925" y="3895725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Key Ingredients</a:t>
            </a:r>
          </a:p>
        </p:txBody>
      </p:sp>
      <p:sp>
        <p:nvSpPr>
          <p:cNvPr id="20" name="Hyaluronic acid">
            <a:extLst xmlns:a="http://schemas.openxmlformats.org/drawingml/2006/main">
              <a:ext uri="{FF2B5EF4-FFF2-40B4-BE49-F238E27FC236}">
                <a16:creationId xmlns:a16="http://schemas.microsoft.com/office/drawing/2014/main" id="{4878BF35-808C-450F-AADE-BC7D934D4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4191000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Hyaluronic acid</a:t>
            </a:r>
          </a:p>
        </p:txBody>
      </p:sp>
      <p:sp>
        <p:nvSpPr>
          <p:cNvPr id="21" name="Vitamin C">
            <a:extLst xmlns:a="http://schemas.openxmlformats.org/drawingml/2006/main">
              <a:ext uri="{FF2B5EF4-FFF2-40B4-BE49-F238E27FC236}">
                <a16:creationId xmlns:a16="http://schemas.microsoft.com/office/drawing/2014/main" id="{8026ABD6-48AA-4D4A-806F-2A4D6E7C2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4370784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Vitamin C</a:t>
            </a:r>
          </a:p>
        </p:txBody>
      </p:sp>
      <p:sp>
        <p:nvSpPr>
          <p:cNvPr id="22" name="Benefits">
            <a:extLst xmlns:a="http://schemas.openxmlformats.org/drawingml/2006/main">
              <a:ext uri="{FF2B5EF4-FFF2-40B4-BE49-F238E27FC236}">
                <a16:creationId xmlns:a16="http://schemas.microsoft.com/office/drawing/2014/main" id="{5B969529-9CA2-49F8-B9D0-B7F716A6C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1925" y="5238750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Benefits</a:t>
            </a:r>
          </a:p>
        </p:txBody>
      </p:sp>
      <p:sp>
        <p:nvSpPr>
          <p:cNvPr id="23" name="Moisturization and hydration">
            <a:extLst xmlns:a="http://schemas.openxmlformats.org/drawingml/2006/main">
              <a:ext uri="{FF2B5EF4-FFF2-40B4-BE49-F238E27FC236}">
                <a16:creationId xmlns:a16="http://schemas.microsoft.com/office/drawing/2014/main" id="{A971E0E1-E054-46BA-A353-BBFBCFA20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5524500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Moisturization and hydration</a:t>
            </a:r>
          </a:p>
        </p:txBody>
      </p:sp>
      <p:sp>
        <p:nvSpPr>
          <p:cNvPr id="24" name="Maintains skin moisture">
            <a:extLst xmlns:a="http://schemas.openxmlformats.org/drawingml/2006/main">
              <a:ext uri="{FF2B5EF4-FFF2-40B4-BE49-F238E27FC236}">
                <a16:creationId xmlns:a16="http://schemas.microsoft.com/office/drawing/2014/main" id="{E3E7FCE0-B02D-41F7-B4A2-4B3619A56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5688349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Maintains skin moisture</a:t>
            </a:r>
          </a:p>
        </p:txBody>
      </p:sp>
      <p:sp>
        <p:nvSpPr>
          <p:cNvPr id="25" name="Smooth skin support">
            <a:extLst xmlns:a="http://schemas.openxmlformats.org/drawingml/2006/main">
              <a:ext uri="{FF2B5EF4-FFF2-40B4-BE49-F238E27FC236}">
                <a16:creationId xmlns:a16="http://schemas.microsoft.com/office/drawing/2014/main" id="{7E5329AA-1D50-451A-8BCD-89A457F06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5852198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Smooth skin support</a:t>
            </a:r>
          </a:p>
        </p:txBody>
      </p:sp>
      <p:sp>
        <p:nvSpPr>
          <p:cNvPr id="26" name="A3">
            <a:extLst xmlns:a="http://schemas.openxmlformats.org/drawingml/2006/main">
              <a:ext uri="{FF2B5EF4-FFF2-40B4-BE49-F238E27FC236}">
                <a16:creationId xmlns:a16="http://schemas.microsoft.com/office/drawing/2014/main" id="{F457A1D2-5F86-4E28-87EA-C2C408528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193357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E8776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2250" b="1">
                <a:solidFill>
                  <a:srgbClr val="E87768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E87768"/>
                </a:solidFill>
                <a:latin typeface="Arial"/>
                <a:ea typeface="Arial"/>
                <a:cs typeface="Arial"/>
              </a:rPr>
              <a:t>A3</a:t>
            </a:r>
          </a:p>
        </p:txBody>
      </p:sp>
      <p:sp>
        <p:nvSpPr>
          <p:cNvPr id="27" name="Antioxidant">
            <a:extLst xmlns:a="http://schemas.openxmlformats.org/drawingml/2006/main">
              <a:ext uri="{FF2B5EF4-FFF2-40B4-BE49-F238E27FC236}">
                <a16:creationId xmlns:a16="http://schemas.microsoft.com/office/drawing/2014/main" id="{391F98E4-D794-4156-AAFD-76E9B2076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5075" y="2590800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Antioxidant</a:t>
            </a:r>
          </a:p>
        </p:txBody>
      </p:sp>
      <p:sp>
        <p:nvSpPr>
          <p:cNvPr id="28" name="Brightening">
            <a:extLst xmlns:a="http://schemas.openxmlformats.org/drawingml/2006/main">
              <a:ext uri="{FF2B5EF4-FFF2-40B4-BE49-F238E27FC236}">
                <a16:creationId xmlns:a16="http://schemas.microsoft.com/office/drawing/2014/main" id="{8D078D4A-C246-405F-85AF-178E99C8D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5075" y="2840507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Brightening</a:t>
            </a:r>
          </a:p>
        </p:txBody>
      </p:sp>
      <p:sp>
        <p:nvSpPr>
          <p:cNvPr id="29" name="Oral Dissolving Film">
            <a:extLst xmlns:a="http://schemas.openxmlformats.org/drawingml/2006/main">
              <a:ext uri="{FF2B5EF4-FFF2-40B4-BE49-F238E27FC236}">
                <a16:creationId xmlns:a16="http://schemas.microsoft.com/office/drawing/2014/main" id="{837045D9-2AC2-4EDA-B6E9-AC994125B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5075" y="3219450"/>
            <a:ext cx="2419350" cy="1685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Oral Dissolving Film</a:t>
            </a:r>
          </a:p>
        </p:txBody>
      </p:sp>
      <p:sp>
        <p:nvSpPr>
          <p:cNvPr id="30" name="Key Ingredients">
            <a:extLst xmlns:a="http://schemas.openxmlformats.org/drawingml/2006/main">
              <a:ext uri="{FF2B5EF4-FFF2-40B4-BE49-F238E27FC236}">
                <a16:creationId xmlns:a16="http://schemas.microsoft.com/office/drawing/2014/main" id="{EBB546AA-F72D-41D3-A8B4-2C2B3B29A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3895725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Key Ingredients</a:t>
            </a:r>
          </a:p>
        </p:txBody>
      </p:sp>
      <p:sp>
        <p:nvSpPr>
          <p:cNvPr id="31" name="Glutathione">
            <a:extLst xmlns:a="http://schemas.openxmlformats.org/drawingml/2006/main">
              <a:ext uri="{FF2B5EF4-FFF2-40B4-BE49-F238E27FC236}">
                <a16:creationId xmlns:a16="http://schemas.microsoft.com/office/drawing/2014/main" id="{86612914-37F0-4488-88C9-C6A1894EF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4191000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Glutathione</a:t>
            </a:r>
          </a:p>
        </p:txBody>
      </p:sp>
      <p:sp>
        <p:nvSpPr>
          <p:cNvPr id="32" name="Vitamin C">
            <a:extLst xmlns:a="http://schemas.openxmlformats.org/drawingml/2006/main">
              <a:ext uri="{FF2B5EF4-FFF2-40B4-BE49-F238E27FC236}">
                <a16:creationId xmlns:a16="http://schemas.microsoft.com/office/drawing/2014/main" id="{469D5B99-3434-4BD1-A195-DCD47013A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4370784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Vitamin C</a:t>
            </a:r>
          </a:p>
        </p:txBody>
      </p:sp>
      <p:sp>
        <p:nvSpPr>
          <p:cNvPr id="33" name="Benefits">
            <a:extLst xmlns:a="http://schemas.openxmlformats.org/drawingml/2006/main">
              <a:ext uri="{FF2B5EF4-FFF2-40B4-BE49-F238E27FC236}">
                <a16:creationId xmlns:a16="http://schemas.microsoft.com/office/drawing/2014/main" id="{4C909174-8358-48D0-AC01-4627BDBE7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5238750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Benefits</a:t>
            </a:r>
          </a:p>
        </p:txBody>
      </p:sp>
      <p:sp>
        <p:nvSpPr>
          <p:cNvPr id="34" name="Antioxidant and brightening">
            <a:extLst xmlns:a="http://schemas.openxmlformats.org/drawingml/2006/main">
              <a:ext uri="{FF2B5EF4-FFF2-40B4-BE49-F238E27FC236}">
                <a16:creationId xmlns:a16="http://schemas.microsoft.com/office/drawing/2014/main" id="{5BBBBF40-35A1-4FC9-AFFC-864041B5B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5524500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Antioxidant and brightening</a:t>
            </a:r>
          </a:p>
        </p:txBody>
      </p:sp>
      <p:sp>
        <p:nvSpPr>
          <p:cNvPr id="35" name="Oxidative stress protection">
            <a:extLst xmlns:a="http://schemas.openxmlformats.org/drawingml/2006/main">
              <a:ext uri="{FF2B5EF4-FFF2-40B4-BE49-F238E27FC236}">
                <a16:creationId xmlns:a16="http://schemas.microsoft.com/office/drawing/2014/main" id="{39047DD1-CC6D-4E3F-A9CF-9A12FBC5D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5688349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Oxidative stress protection</a:t>
            </a:r>
          </a:p>
        </p:txBody>
      </p:sp>
      <p:sp>
        <p:nvSpPr>
          <p:cNvPr id="36" name="Even skin tone support">
            <a:extLst xmlns:a="http://schemas.openxmlformats.org/drawingml/2006/main">
              <a:ext uri="{FF2B5EF4-FFF2-40B4-BE49-F238E27FC236}">
                <a16:creationId xmlns:a16="http://schemas.microsoft.com/office/drawing/2014/main" id="{265806DF-6D29-40DA-8D67-99C0E7D0C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5852198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Even skin tone support</a:t>
            </a:r>
          </a:p>
        </p:txBody>
      </p:sp>
      <p:sp>
        <p:nvSpPr>
          <p:cNvPr id="37" name="A4">
            <a:extLst xmlns:a="http://schemas.openxmlformats.org/drawingml/2006/main">
              <a:ext uri="{FF2B5EF4-FFF2-40B4-BE49-F238E27FC236}">
                <a16:creationId xmlns:a16="http://schemas.microsoft.com/office/drawing/2014/main" id="{3EF0C87C-5EC1-44C6-A583-A3519C936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86975" y="193357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E8776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2250" b="1">
                <a:solidFill>
                  <a:srgbClr val="E87768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E87768"/>
                </a:solidFill>
                <a:latin typeface="Arial"/>
                <a:ea typeface="Arial"/>
                <a:cs typeface="Arial"/>
              </a:rPr>
              <a:t>A4</a:t>
            </a:r>
          </a:p>
        </p:txBody>
      </p:sp>
      <p:sp>
        <p:nvSpPr>
          <p:cNvPr id="38" name="Anti-Glycation &amp;">
            <a:extLst xmlns:a="http://schemas.openxmlformats.org/drawingml/2006/main">
              <a:ext uri="{FF2B5EF4-FFF2-40B4-BE49-F238E27FC236}">
                <a16:creationId xmlns:a16="http://schemas.microsoft.com/office/drawing/2014/main" id="{FB723D77-E303-4CE3-A83B-30C083C3C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2590800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Anti-Glycation &amp;</a:t>
            </a:r>
          </a:p>
        </p:txBody>
      </p:sp>
      <p:sp>
        <p:nvSpPr>
          <p:cNvPr id="39" name="Healthy Aging">
            <a:extLst xmlns:a="http://schemas.openxmlformats.org/drawingml/2006/main">
              <a:ext uri="{FF2B5EF4-FFF2-40B4-BE49-F238E27FC236}">
                <a16:creationId xmlns:a16="http://schemas.microsoft.com/office/drawing/2014/main" id="{4C756AE6-BC7A-41C9-8122-7FAF30A7D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2840507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Healthy Aging</a:t>
            </a:r>
          </a:p>
        </p:txBody>
      </p:sp>
      <p:sp>
        <p:nvSpPr>
          <p:cNvPr id="40" name="Oral Dissolving Film">
            <a:extLst xmlns:a="http://schemas.openxmlformats.org/drawingml/2006/main">
              <a:ext uri="{FF2B5EF4-FFF2-40B4-BE49-F238E27FC236}">
                <a16:creationId xmlns:a16="http://schemas.microsoft.com/office/drawing/2014/main" id="{064F1484-8C88-40A0-9151-42E09CCFB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3219450"/>
            <a:ext cx="2419350" cy="1685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Oral Dissolving Film</a:t>
            </a:r>
          </a:p>
        </p:txBody>
      </p:sp>
      <p:sp>
        <p:nvSpPr>
          <p:cNvPr id="41" name="Key Ingredients">
            <a:extLst xmlns:a="http://schemas.openxmlformats.org/drawingml/2006/main">
              <a:ext uri="{FF2B5EF4-FFF2-40B4-BE49-F238E27FC236}">
                <a16:creationId xmlns:a16="http://schemas.microsoft.com/office/drawing/2014/main" id="{7395B3DC-19B9-4E16-8F08-B79D3E6E7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44075" y="3895725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Key Ingredients</a:t>
            </a:r>
          </a:p>
        </p:txBody>
      </p:sp>
      <p:sp>
        <p:nvSpPr>
          <p:cNvPr id="42" name="Carnosine">
            <a:extLst xmlns:a="http://schemas.openxmlformats.org/drawingml/2006/main">
              <a:ext uri="{FF2B5EF4-FFF2-40B4-BE49-F238E27FC236}">
                <a16:creationId xmlns:a16="http://schemas.microsoft.com/office/drawing/2014/main" id="{D574B67A-E236-46B4-90F8-F022547B4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4191000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Carnosine</a:t>
            </a:r>
          </a:p>
        </p:txBody>
      </p:sp>
      <p:sp>
        <p:nvSpPr>
          <p:cNvPr id="43" name="OPC (proanthocyanidins)">
            <a:extLst xmlns:a="http://schemas.openxmlformats.org/drawingml/2006/main">
              <a:ext uri="{FF2B5EF4-FFF2-40B4-BE49-F238E27FC236}">
                <a16:creationId xmlns:a16="http://schemas.microsoft.com/office/drawing/2014/main" id="{8D998242-2E92-41C3-8973-FB4C95188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4370784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OPC (proanthocyanidins)</a:t>
            </a:r>
          </a:p>
        </p:txBody>
      </p:sp>
      <p:sp>
        <p:nvSpPr>
          <p:cNvPr id="44" name="Benefits">
            <a:extLst xmlns:a="http://schemas.openxmlformats.org/drawingml/2006/main">
              <a:ext uri="{FF2B5EF4-FFF2-40B4-BE49-F238E27FC236}">
                <a16:creationId xmlns:a16="http://schemas.microsoft.com/office/drawing/2014/main" id="{EEFA381A-6721-4A6B-95AC-315DC3A77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44075" y="5238750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Benefits</a:t>
            </a:r>
          </a:p>
        </p:txBody>
      </p:sp>
      <p:sp>
        <p:nvSpPr>
          <p:cNvPr id="45" name="Anti-glycation support">
            <a:extLst xmlns:a="http://schemas.openxmlformats.org/drawingml/2006/main">
              <a:ext uri="{FF2B5EF4-FFF2-40B4-BE49-F238E27FC236}">
                <a16:creationId xmlns:a16="http://schemas.microsoft.com/office/drawing/2014/main" id="{F1CBDD5D-C020-4F6A-A32B-2F54B5EA6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5524500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Anti-glycation support</a:t>
            </a:r>
          </a:p>
        </p:txBody>
      </p:sp>
      <p:sp>
        <p:nvSpPr>
          <p:cNvPr id="46" name="Healthy aging support">
            <a:extLst xmlns:a="http://schemas.openxmlformats.org/drawingml/2006/main">
              <a:ext uri="{FF2B5EF4-FFF2-40B4-BE49-F238E27FC236}">
                <a16:creationId xmlns:a16="http://schemas.microsoft.com/office/drawing/2014/main" id="{E4B46D77-9517-41AF-8E5B-4D1D7F5A5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5688349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Healthy aging support</a:t>
            </a:r>
          </a:p>
        </p:txBody>
      </p:sp>
      <p:sp>
        <p:nvSpPr>
          <p:cNvPr id="47" name="Skin vitality support">
            <a:extLst xmlns:a="http://schemas.openxmlformats.org/drawingml/2006/main">
              <a:ext uri="{FF2B5EF4-FFF2-40B4-BE49-F238E27FC236}">
                <a16:creationId xmlns:a16="http://schemas.microsoft.com/office/drawing/2014/main" id="{D0C701D0-9600-45DA-8E81-DDF87CD84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5852198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Skin vitality support</a:t>
            </a:r>
          </a:p>
        </p:txBody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80450157-9812-40A8-B997-05D4928D8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239"/>
          </a:solidFill>
          <a:ln xmlns:a="http://schemas.openxmlformats.org/drawingml/2006/main" w="0">
            <a:noFill/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2DBE98EA-6BBF-47F2-B833-8C80516BD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71500"/>
            <a:ext cx="12192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A6A1"/>
          </a:solidFill>
          <a:ln xmlns:a="http://schemas.openxmlformats.org/drawingml/2006/main" w="0">
            <a:noFill/>
          </a:ln>
        </p:spPr>
      </p:sp>
      <p:pic>
        <p:nvPic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AF0EC66C-F4E5-4035-99CE-D579C3769F0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28ef8544534434c"/>
          <a:stretch xmlns:a="http://schemas.openxmlformats.org/drawingml/2006/main"/>
        </p:blipFill>
        <p:spPr>
          <a:xfrm xmlns:a="http://schemas.openxmlformats.org/drawingml/2006/main">
            <a:off x="361950" y="85725"/>
            <a:ext cx="409575" cy="409575"/>
          </a:xfrm>
          <a:prstGeom xmlns:a="http://schemas.openxmlformats.org/drawingml/2006/main" prst="rect">
            <a:avLst/>
          </a:prstGeom>
        </p:spPr>
      </p:pic>
      <p:sp>
        <p:nvSpPr>
          <p:cNvPr id="51" name="HYTAN BIO TECH">
            <a:extLst xmlns:a="http://schemas.openxmlformats.org/drawingml/2006/main">
              <a:ext uri="{FF2B5EF4-FFF2-40B4-BE49-F238E27FC236}">
                <a16:creationId xmlns:a16="http://schemas.microsoft.com/office/drawing/2014/main" id="{DD343F48-080D-4D5E-9610-EF3B730F6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161925"/>
            <a:ext cx="428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HYTAN BIO TECH</a:t>
            </a:r>
          </a:p>
        </p:txBody>
      </p:sp>
      <p:sp>
        <p:nvSpPr>
          <p:cNvPr id="52" name="ORAL FILM INNOVATION">
            <a:extLst xmlns:a="http://schemas.openxmlformats.org/drawingml/2006/main">
              <a:ext uri="{FF2B5EF4-FFF2-40B4-BE49-F238E27FC236}">
                <a16:creationId xmlns:a16="http://schemas.microsoft.com/office/drawing/2014/main" id="{39B887ED-EA01-494C-9952-94A79DFEC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38125"/>
            <a:ext cx="34480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B5E3D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050" b="0">
                <a:solidFill>
                  <a:srgbClr val="B5E3DF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B5E3DF"/>
                </a:solidFill>
                <a:latin typeface="Arial"/>
                <a:ea typeface="Arial"/>
                <a:cs typeface="Arial"/>
              </a:rPr>
              <a:t>ORAL FILM INNOVATION</a:t>
            </a:r>
          </a:p>
        </p:txBody>
      </p:sp>
      <p:sp>
        <p:nvSpPr>
          <p:cNvPr id="53" name="10">
            <a:extLst xmlns:a="http://schemas.openxmlformats.org/drawingml/2006/main">
              <a:ext uri="{FF2B5EF4-FFF2-40B4-BE49-F238E27FC236}">
                <a16:creationId xmlns:a16="http://schemas.microsoft.com/office/drawing/2014/main" id="{3C1555B5-B7D3-4491-B730-5D0F30810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91925" y="6648450"/>
            <a:ext cx="28575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75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50098193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B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982BE2A0-C3A3-4541-9511-5D6C8000862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7a0161017af49c0"/>
          <a:stretch xmlns:a="http://schemas.openxmlformats.org/drawingml/2006/main"/>
        </p:blipFill>
        <p:spPr>
          <a:xfrm xmlns:a="http://schemas.openxmlformats.org/drawingml/2006/main">
            <a:off x="0" y="670"/>
            <a:ext cx="12192000" cy="6856661"/>
          </a:xfrm>
          <a:prstGeom xmlns:a="http://schemas.openxmlformats.org/drawingml/2006/main" prst="rect">
            <a:avLst/>
          </a:prstGeom>
        </p:spPr>
      </p:pic>
      <p:sp>
        <p:nvSpPr>
          <p:cNvPr id="2" name="Beauty, Healthy Aging &amp; Women's Health">
            <a:extLst xmlns:a="http://schemas.openxmlformats.org/drawingml/2006/main">
              <a:ext uri="{FF2B5EF4-FFF2-40B4-BE49-F238E27FC236}">
                <a16:creationId xmlns:a16="http://schemas.microsoft.com/office/drawing/2014/main" id="{6906F8B1-87C2-44FA-8B86-5ED2F6F85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742950"/>
            <a:ext cx="11334750" cy="4495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000" b="1">
                <a:solidFill>
                  <a:srgbClr val="E8776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3000" b="1">
                <a:solidFill>
                  <a:srgbClr val="E87768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E87768"/>
                </a:solidFill>
                <a:latin typeface="Arial"/>
                <a:ea typeface="Arial"/>
                <a:cs typeface="Arial"/>
              </a:rPr>
              <a:t>Beauty, Healthy Aging &amp; Women's Health</a:t>
            </a:r>
          </a:p>
        </p:txBody>
      </p:sp>
      <p:sp>
        <p:nvSpPr>
          <p:cNvPr id="3" name="Customizable oral film solutions for skin beauty, antio">
            <a:extLst xmlns:a="http://schemas.openxmlformats.org/drawingml/2006/main">
              <a:ext uri="{FF2B5EF4-FFF2-40B4-BE49-F238E27FC236}">
                <a16:creationId xmlns:a16="http://schemas.microsoft.com/office/drawing/2014/main" id="{22CD8EF4-0FE2-47EF-9852-E53F52BB8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" y="1352550"/>
            <a:ext cx="11306175" cy="1708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4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14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Customizable oral film solutions for skin beauty, antioxidant support, healthy aging and women's health.</a:t>
            </a:r>
          </a:p>
        </p:txBody>
      </p:sp>
      <p:sp>
        <p:nvSpPr>
          <p:cNvPr id="4" name="A5">
            <a:extLst xmlns:a="http://schemas.openxmlformats.org/drawingml/2006/main">
              <a:ext uri="{FF2B5EF4-FFF2-40B4-BE49-F238E27FC236}">
                <a16:creationId xmlns:a16="http://schemas.microsoft.com/office/drawing/2014/main" id="{823D0737-07A5-4FD1-B320-F282DFC01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93357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E8776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2250" b="1">
                <a:solidFill>
                  <a:srgbClr val="E87768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E87768"/>
                </a:solidFill>
                <a:latin typeface="Arial"/>
                <a:ea typeface="Arial"/>
                <a:cs typeface="Arial"/>
              </a:rPr>
              <a:t>A5</a:t>
            </a:r>
          </a:p>
        </p:txBody>
      </p:sp>
      <p:sp>
        <p:nvSpPr>
          <p:cNvPr id="5" name="CoQ10 Energy">
            <a:extLst xmlns:a="http://schemas.openxmlformats.org/drawingml/2006/main">
              <a:ext uri="{FF2B5EF4-FFF2-40B4-BE49-F238E27FC236}">
                <a16:creationId xmlns:a16="http://schemas.microsoft.com/office/drawing/2014/main" id="{1849686A-F735-49C0-9D3C-6A893D8B7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2590800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CoQ10 Energy</a:t>
            </a:r>
          </a:p>
        </p:txBody>
      </p:sp>
      <p:sp>
        <p:nvSpPr>
          <p:cNvPr id="6" name="Oral Dissolving Film">
            <a:extLst xmlns:a="http://schemas.openxmlformats.org/drawingml/2006/main">
              <a:ext uri="{FF2B5EF4-FFF2-40B4-BE49-F238E27FC236}">
                <a16:creationId xmlns:a16="http://schemas.microsoft.com/office/drawing/2014/main" id="{6259388E-2B60-4EEF-AB7C-A79311177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3219450"/>
            <a:ext cx="2419350" cy="1685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Oral Dissolving Film</a:t>
            </a:r>
          </a:p>
        </p:txBody>
      </p:sp>
      <p:sp>
        <p:nvSpPr>
          <p:cNvPr id="7" name="Key Ingredients">
            <a:extLst xmlns:a="http://schemas.openxmlformats.org/drawingml/2006/main">
              <a:ext uri="{FF2B5EF4-FFF2-40B4-BE49-F238E27FC236}">
                <a16:creationId xmlns:a16="http://schemas.microsoft.com/office/drawing/2014/main" id="{184ADD7A-C712-46DE-80F0-E535BADBD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3895725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Key Ingredients</a:t>
            </a:r>
          </a:p>
        </p:txBody>
      </p:sp>
      <p:sp>
        <p:nvSpPr>
          <p:cNvPr id="8" name="Coenzyme Q10">
            <a:extLst xmlns:a="http://schemas.openxmlformats.org/drawingml/2006/main">
              <a:ext uri="{FF2B5EF4-FFF2-40B4-BE49-F238E27FC236}">
                <a16:creationId xmlns:a16="http://schemas.microsoft.com/office/drawing/2014/main" id="{EFB91008-AF00-4842-9DF4-0F07F1F38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4191000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Coenzyme Q10</a:t>
            </a:r>
          </a:p>
        </p:txBody>
      </p:sp>
      <p:sp>
        <p:nvSpPr>
          <p:cNvPr id="9" name="Vitamin B2">
            <a:extLst xmlns:a="http://schemas.openxmlformats.org/drawingml/2006/main">
              <a:ext uri="{FF2B5EF4-FFF2-40B4-BE49-F238E27FC236}">
                <a16:creationId xmlns:a16="http://schemas.microsoft.com/office/drawing/2014/main" id="{80C65460-4C67-49DE-ADE2-10097F626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4370784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Vitamin B2</a:t>
            </a:r>
          </a:p>
        </p:txBody>
      </p:sp>
      <p:sp>
        <p:nvSpPr>
          <p:cNvPr id="10" name="Benefits">
            <a:extLst xmlns:a="http://schemas.openxmlformats.org/drawingml/2006/main">
              <a:ext uri="{FF2B5EF4-FFF2-40B4-BE49-F238E27FC236}">
                <a16:creationId xmlns:a16="http://schemas.microsoft.com/office/drawing/2014/main" id="{CE2B243E-84AC-4D43-AE5E-D49ED9815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5238750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Benefits</a:t>
            </a:r>
          </a:p>
        </p:txBody>
      </p:sp>
      <p:sp>
        <p:nvSpPr>
          <p:cNvPr id="11" name="Cellular energy support">
            <a:extLst xmlns:a="http://schemas.openxmlformats.org/drawingml/2006/main">
              <a:ext uri="{FF2B5EF4-FFF2-40B4-BE49-F238E27FC236}">
                <a16:creationId xmlns:a16="http://schemas.microsoft.com/office/drawing/2014/main" id="{0D248253-7240-4D19-AAF6-4D44EC243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5524500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Cellular energy support</a:t>
            </a:r>
          </a:p>
        </p:txBody>
      </p:sp>
      <p:sp>
        <p:nvSpPr>
          <p:cNvPr id="12" name="Antioxidant support">
            <a:extLst xmlns:a="http://schemas.openxmlformats.org/drawingml/2006/main">
              <a:ext uri="{FF2B5EF4-FFF2-40B4-BE49-F238E27FC236}">
                <a16:creationId xmlns:a16="http://schemas.microsoft.com/office/drawing/2014/main" id="{97ED043A-02BB-4C1D-990D-B6F391E73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5688349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Antioxidant support</a:t>
            </a:r>
          </a:p>
        </p:txBody>
      </p:sp>
      <p:sp>
        <p:nvSpPr>
          <p:cNvPr id="13" name="Daily vitality support">
            <a:extLst xmlns:a="http://schemas.openxmlformats.org/drawingml/2006/main">
              <a:ext uri="{FF2B5EF4-FFF2-40B4-BE49-F238E27FC236}">
                <a16:creationId xmlns:a16="http://schemas.microsoft.com/office/drawing/2014/main" id="{CBF0525C-584B-45E1-AB2C-98FDAB816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5852198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Daily vitality support</a:t>
            </a:r>
          </a:p>
        </p:txBody>
      </p:sp>
      <p:sp>
        <p:nvSpPr>
          <p:cNvPr id="14" name="A6">
            <a:extLst xmlns:a="http://schemas.openxmlformats.org/drawingml/2006/main">
              <a:ext uri="{FF2B5EF4-FFF2-40B4-BE49-F238E27FC236}">
                <a16:creationId xmlns:a16="http://schemas.microsoft.com/office/drawing/2014/main" id="{BD5AAF30-8F2C-44E1-98C6-A9362C0B4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4825" y="193357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E8776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2250" b="1">
                <a:solidFill>
                  <a:srgbClr val="E87768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E87768"/>
                </a:solidFill>
                <a:latin typeface="Arial"/>
                <a:ea typeface="Arial"/>
                <a:cs typeface="Arial"/>
              </a:rPr>
              <a:t>A6</a:t>
            </a:r>
          </a:p>
        </p:txBody>
      </p:sp>
      <p:sp>
        <p:nvSpPr>
          <p:cNvPr id="15" name="Ergothioneine">
            <a:extLst xmlns:a="http://schemas.openxmlformats.org/drawingml/2006/main">
              <a:ext uri="{FF2B5EF4-FFF2-40B4-BE49-F238E27FC236}">
                <a16:creationId xmlns:a16="http://schemas.microsoft.com/office/drawing/2014/main" id="{F7A0A189-5AF5-4794-85FB-6A18BE32C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2590800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Ergothioneine</a:t>
            </a:r>
          </a:p>
        </p:txBody>
      </p:sp>
      <p:sp>
        <p:nvSpPr>
          <p:cNvPr id="16" name="Antioxidant">
            <a:extLst xmlns:a="http://schemas.openxmlformats.org/drawingml/2006/main">
              <a:ext uri="{FF2B5EF4-FFF2-40B4-BE49-F238E27FC236}">
                <a16:creationId xmlns:a16="http://schemas.microsoft.com/office/drawing/2014/main" id="{C7691661-16B3-41FD-B6D8-728DE2B30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2840507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Antioxidant</a:t>
            </a:r>
          </a:p>
        </p:txBody>
      </p:sp>
      <p:sp>
        <p:nvSpPr>
          <p:cNvPr id="17" name="Oral Dissolving Film">
            <a:extLst xmlns:a="http://schemas.openxmlformats.org/drawingml/2006/main">
              <a:ext uri="{FF2B5EF4-FFF2-40B4-BE49-F238E27FC236}">
                <a16:creationId xmlns:a16="http://schemas.microsoft.com/office/drawing/2014/main" id="{696C5198-238E-4D1E-AE2B-FADEA2248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3219450"/>
            <a:ext cx="2419350" cy="1685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Oral Dissolving Film</a:t>
            </a:r>
          </a:p>
        </p:txBody>
      </p:sp>
      <p:sp>
        <p:nvSpPr>
          <p:cNvPr id="18" name="Key Ingredients">
            <a:extLst xmlns:a="http://schemas.openxmlformats.org/drawingml/2006/main">
              <a:ext uri="{FF2B5EF4-FFF2-40B4-BE49-F238E27FC236}">
                <a16:creationId xmlns:a16="http://schemas.microsoft.com/office/drawing/2014/main" id="{A10CBCDA-A4DF-443C-815E-677C5C1B7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1925" y="3895725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Key Ingredients</a:t>
            </a:r>
          </a:p>
        </p:txBody>
      </p:sp>
      <p:sp>
        <p:nvSpPr>
          <p:cNvPr id="19" name="Ergothioneine">
            <a:extLst xmlns:a="http://schemas.openxmlformats.org/drawingml/2006/main">
              <a:ext uri="{FF2B5EF4-FFF2-40B4-BE49-F238E27FC236}">
                <a16:creationId xmlns:a16="http://schemas.microsoft.com/office/drawing/2014/main" id="{D9676940-B14C-404B-9F06-28AEFC691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4191000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Ergothioneine</a:t>
            </a:r>
          </a:p>
        </p:txBody>
      </p:sp>
      <p:sp>
        <p:nvSpPr>
          <p:cNvPr id="20" name="Vitamin C">
            <a:extLst xmlns:a="http://schemas.openxmlformats.org/drawingml/2006/main">
              <a:ext uri="{FF2B5EF4-FFF2-40B4-BE49-F238E27FC236}">
                <a16:creationId xmlns:a16="http://schemas.microsoft.com/office/drawing/2014/main" id="{B4C271F1-B824-4482-89F3-DD143B2FE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4370784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Vitamin C</a:t>
            </a:r>
          </a:p>
        </p:txBody>
      </p:sp>
      <p:sp>
        <p:nvSpPr>
          <p:cNvPr id="21" name="Benefits">
            <a:extLst xmlns:a="http://schemas.openxmlformats.org/drawingml/2006/main">
              <a:ext uri="{FF2B5EF4-FFF2-40B4-BE49-F238E27FC236}">
                <a16:creationId xmlns:a16="http://schemas.microsoft.com/office/drawing/2014/main" id="{15D44A86-EA95-45C4-BCEF-B6763D2D1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1925" y="5238750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Benefits</a:t>
            </a:r>
          </a:p>
        </p:txBody>
      </p:sp>
      <p:sp>
        <p:nvSpPr>
          <p:cNvPr id="22" name="Antioxidant action">
            <a:extLst xmlns:a="http://schemas.openxmlformats.org/drawingml/2006/main">
              <a:ext uri="{FF2B5EF4-FFF2-40B4-BE49-F238E27FC236}">
                <a16:creationId xmlns:a16="http://schemas.microsoft.com/office/drawing/2014/main" id="{2F5B6E16-8829-4A29-BCE3-A13ED9371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5524500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Antioxidant action</a:t>
            </a:r>
          </a:p>
        </p:txBody>
      </p:sp>
      <p:sp>
        <p:nvSpPr>
          <p:cNvPr id="23" name="Cellular protection support">
            <a:extLst xmlns:a="http://schemas.openxmlformats.org/drawingml/2006/main">
              <a:ext uri="{FF2B5EF4-FFF2-40B4-BE49-F238E27FC236}">
                <a16:creationId xmlns:a16="http://schemas.microsoft.com/office/drawing/2014/main" id="{EA61843A-DCF4-4889-80BB-8E81A608F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5688349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Cellular protection support</a:t>
            </a:r>
          </a:p>
        </p:txBody>
      </p:sp>
      <p:sp>
        <p:nvSpPr>
          <p:cNvPr id="24" name="Healthy aging support">
            <a:extLst xmlns:a="http://schemas.openxmlformats.org/drawingml/2006/main">
              <a:ext uri="{FF2B5EF4-FFF2-40B4-BE49-F238E27FC236}">
                <a16:creationId xmlns:a16="http://schemas.microsoft.com/office/drawing/2014/main" id="{3209F522-763F-4093-A04F-DBD574A2C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5852198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Healthy aging support</a:t>
            </a:r>
          </a:p>
        </p:txBody>
      </p:sp>
      <p:sp>
        <p:nvSpPr>
          <p:cNvPr id="25" name="A7">
            <a:extLst xmlns:a="http://schemas.openxmlformats.org/drawingml/2006/main">
              <a:ext uri="{FF2B5EF4-FFF2-40B4-BE49-F238E27FC236}">
                <a16:creationId xmlns:a16="http://schemas.microsoft.com/office/drawing/2014/main" id="{91DA6B10-D128-4150-AB5D-134A48E29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193357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E8776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2250" b="1">
                <a:solidFill>
                  <a:srgbClr val="E87768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E87768"/>
                </a:solidFill>
                <a:latin typeface="Arial"/>
                <a:ea typeface="Arial"/>
                <a:cs typeface="Arial"/>
              </a:rPr>
              <a:t>A7</a:t>
            </a:r>
          </a:p>
        </p:txBody>
      </p:sp>
      <p:sp>
        <p:nvSpPr>
          <p:cNvPr id="26" name="Menstrual Comfort">
            <a:extLst xmlns:a="http://schemas.openxmlformats.org/drawingml/2006/main">
              <a:ext uri="{FF2B5EF4-FFF2-40B4-BE49-F238E27FC236}">
                <a16:creationId xmlns:a16="http://schemas.microsoft.com/office/drawing/2014/main" id="{7E75DD4C-B706-426B-9B4E-041398119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5075" y="2590800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Menstrual Comfort</a:t>
            </a:r>
          </a:p>
        </p:txBody>
      </p:sp>
      <p:sp>
        <p:nvSpPr>
          <p:cNvPr id="27" name="Oral Dissolving Film">
            <a:extLst xmlns:a="http://schemas.openxmlformats.org/drawingml/2006/main">
              <a:ext uri="{FF2B5EF4-FFF2-40B4-BE49-F238E27FC236}">
                <a16:creationId xmlns:a16="http://schemas.microsoft.com/office/drawing/2014/main" id="{A7ADA01B-ACB3-44F9-A063-9D90AF888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5075" y="3219450"/>
            <a:ext cx="2419350" cy="1685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Oral Dissolving Film</a:t>
            </a:r>
          </a:p>
        </p:txBody>
      </p:sp>
      <p:sp>
        <p:nvSpPr>
          <p:cNvPr id="28" name="Key Ingredients">
            <a:extLst xmlns:a="http://schemas.openxmlformats.org/drawingml/2006/main">
              <a:ext uri="{FF2B5EF4-FFF2-40B4-BE49-F238E27FC236}">
                <a16:creationId xmlns:a16="http://schemas.microsoft.com/office/drawing/2014/main" id="{390A17F3-F070-4D20-B077-A1353C555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3895725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Key Ingredients</a:t>
            </a:r>
          </a:p>
        </p:txBody>
      </p:sp>
      <p:sp>
        <p:nvSpPr>
          <p:cNvPr id="29" name="Magnesium">
            <a:extLst xmlns:a="http://schemas.openxmlformats.org/drawingml/2006/main">
              <a:ext uri="{FF2B5EF4-FFF2-40B4-BE49-F238E27FC236}">
                <a16:creationId xmlns:a16="http://schemas.microsoft.com/office/drawing/2014/main" id="{4792F15B-9502-4EBB-8EEC-A8E0620DB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4191000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Magnesium</a:t>
            </a:r>
          </a:p>
        </p:txBody>
      </p:sp>
      <p:sp>
        <p:nvSpPr>
          <p:cNvPr id="30" name="Vitamin B6">
            <a:extLst xmlns:a="http://schemas.openxmlformats.org/drawingml/2006/main">
              <a:ext uri="{FF2B5EF4-FFF2-40B4-BE49-F238E27FC236}">
                <a16:creationId xmlns:a16="http://schemas.microsoft.com/office/drawing/2014/main" id="{1A2E48F9-A08E-435F-81EB-18C2F4102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4370784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Vitamin B6</a:t>
            </a:r>
          </a:p>
        </p:txBody>
      </p:sp>
      <p:sp>
        <p:nvSpPr>
          <p:cNvPr id="31" name="Benefits">
            <a:extLst xmlns:a="http://schemas.openxmlformats.org/drawingml/2006/main">
              <a:ext uri="{FF2B5EF4-FFF2-40B4-BE49-F238E27FC236}">
                <a16:creationId xmlns:a16="http://schemas.microsoft.com/office/drawing/2014/main" id="{EC8F2540-6398-49D0-B1D3-E28488AE1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5238750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Benefits</a:t>
            </a:r>
          </a:p>
        </p:txBody>
      </p:sp>
      <p:sp>
        <p:nvSpPr>
          <p:cNvPr id="32" name="Menstrual health support">
            <a:extLst xmlns:a="http://schemas.openxmlformats.org/drawingml/2006/main">
              <a:ext uri="{FF2B5EF4-FFF2-40B4-BE49-F238E27FC236}">
                <a16:creationId xmlns:a16="http://schemas.microsoft.com/office/drawing/2014/main" id="{F27310B1-3480-41AE-ABDF-2A4BF908E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5524500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Menstrual health support</a:t>
            </a:r>
          </a:p>
        </p:txBody>
      </p:sp>
      <p:sp>
        <p:nvSpPr>
          <p:cNvPr id="33" name="Muscle relaxation support">
            <a:extLst xmlns:a="http://schemas.openxmlformats.org/drawingml/2006/main">
              <a:ext uri="{FF2B5EF4-FFF2-40B4-BE49-F238E27FC236}">
                <a16:creationId xmlns:a16="http://schemas.microsoft.com/office/drawing/2014/main" id="{4E182FB3-6BF8-4681-9104-823519275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5688349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Muscle relaxation support</a:t>
            </a:r>
          </a:p>
        </p:txBody>
      </p:sp>
      <p:sp>
        <p:nvSpPr>
          <p:cNvPr id="34" name="Menstrual comfort support">
            <a:extLst xmlns:a="http://schemas.openxmlformats.org/drawingml/2006/main">
              <a:ext uri="{FF2B5EF4-FFF2-40B4-BE49-F238E27FC236}">
                <a16:creationId xmlns:a16="http://schemas.microsoft.com/office/drawing/2014/main" id="{B8645538-D715-4879-BF55-84ED3751B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5852198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Menstrual comfort support</a:t>
            </a:r>
          </a:p>
        </p:txBody>
      </p:sp>
      <p:sp>
        <p:nvSpPr>
          <p:cNvPr id="35" name="A8">
            <a:extLst xmlns:a="http://schemas.openxmlformats.org/drawingml/2006/main">
              <a:ext uri="{FF2B5EF4-FFF2-40B4-BE49-F238E27FC236}">
                <a16:creationId xmlns:a16="http://schemas.microsoft.com/office/drawing/2014/main" id="{C18AD0D0-3128-47DF-8339-97809F737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86975" y="193357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E8776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2250" b="1">
                <a:solidFill>
                  <a:srgbClr val="E87768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E87768"/>
                </a:solidFill>
                <a:latin typeface="Arial"/>
                <a:ea typeface="Arial"/>
                <a:cs typeface="Arial"/>
              </a:rPr>
              <a:t>A8</a:t>
            </a:r>
          </a:p>
        </p:txBody>
      </p:sp>
      <p:sp>
        <p:nvSpPr>
          <p:cNvPr id="36" name="Menopause Support">
            <a:extLst xmlns:a="http://schemas.openxmlformats.org/drawingml/2006/main">
              <a:ext uri="{FF2B5EF4-FFF2-40B4-BE49-F238E27FC236}">
                <a16:creationId xmlns:a16="http://schemas.microsoft.com/office/drawing/2014/main" id="{E1FFC7CA-3D2A-4F87-B965-15D1E04F0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2590800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Menopause Support</a:t>
            </a:r>
          </a:p>
        </p:txBody>
      </p:sp>
      <p:sp>
        <p:nvSpPr>
          <p:cNvPr id="37" name="Oral Dissolving Film">
            <a:extLst xmlns:a="http://schemas.openxmlformats.org/drawingml/2006/main">
              <a:ext uri="{FF2B5EF4-FFF2-40B4-BE49-F238E27FC236}">
                <a16:creationId xmlns:a16="http://schemas.microsoft.com/office/drawing/2014/main" id="{65A802DF-394E-4E66-856E-0461944F3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3219450"/>
            <a:ext cx="2419350" cy="1685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Oral Dissolving Film</a:t>
            </a:r>
          </a:p>
        </p:txBody>
      </p:sp>
      <p:sp>
        <p:nvSpPr>
          <p:cNvPr id="38" name="Key Ingredients">
            <a:extLst xmlns:a="http://schemas.openxmlformats.org/drawingml/2006/main">
              <a:ext uri="{FF2B5EF4-FFF2-40B4-BE49-F238E27FC236}">
                <a16:creationId xmlns:a16="http://schemas.microsoft.com/office/drawing/2014/main" id="{EAABD8CB-B851-4648-9B04-859F5CAD6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44075" y="3895725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Key Ingredients</a:t>
            </a:r>
          </a:p>
        </p:txBody>
      </p:sp>
      <p:sp>
        <p:nvSpPr>
          <p:cNvPr id="39" name="Soy isoflavones">
            <a:extLst xmlns:a="http://schemas.openxmlformats.org/drawingml/2006/main">
              <a:ext uri="{FF2B5EF4-FFF2-40B4-BE49-F238E27FC236}">
                <a16:creationId xmlns:a16="http://schemas.microsoft.com/office/drawing/2014/main" id="{B6570CC7-C096-41B3-B616-AA79827EB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4191000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Soy isoflavones</a:t>
            </a:r>
          </a:p>
        </p:txBody>
      </p:sp>
      <p:sp>
        <p:nvSpPr>
          <p:cNvPr id="40" name="Calcium">
            <a:extLst xmlns:a="http://schemas.openxmlformats.org/drawingml/2006/main">
              <a:ext uri="{FF2B5EF4-FFF2-40B4-BE49-F238E27FC236}">
                <a16:creationId xmlns:a16="http://schemas.microsoft.com/office/drawing/2014/main" id="{586B2383-EA56-4E88-BBDB-550C52972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4370784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Calcium</a:t>
            </a:r>
          </a:p>
        </p:txBody>
      </p:sp>
      <p:sp>
        <p:nvSpPr>
          <p:cNvPr id="41" name="Vitamin D">
            <a:extLst xmlns:a="http://schemas.openxmlformats.org/drawingml/2006/main">
              <a:ext uri="{FF2B5EF4-FFF2-40B4-BE49-F238E27FC236}">
                <a16:creationId xmlns:a16="http://schemas.microsoft.com/office/drawing/2014/main" id="{7B56BCB2-1DEB-4CA7-85F8-541DF63C0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4550569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Vitamin D</a:t>
            </a:r>
          </a:p>
        </p:txBody>
      </p:sp>
      <p:sp>
        <p:nvSpPr>
          <p:cNvPr id="42" name="Benefits">
            <a:extLst xmlns:a="http://schemas.openxmlformats.org/drawingml/2006/main">
              <a:ext uri="{FF2B5EF4-FFF2-40B4-BE49-F238E27FC236}">
                <a16:creationId xmlns:a16="http://schemas.microsoft.com/office/drawing/2014/main" id="{F974DF19-BB83-4FC3-8B4B-2EDA60C8C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44075" y="5238750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Benefits</a:t>
            </a:r>
          </a:p>
        </p:txBody>
      </p:sp>
      <p:sp>
        <p:nvSpPr>
          <p:cNvPr id="43" name="Menopause health support">
            <a:extLst xmlns:a="http://schemas.openxmlformats.org/drawingml/2006/main">
              <a:ext uri="{FF2B5EF4-FFF2-40B4-BE49-F238E27FC236}">
                <a16:creationId xmlns:a16="http://schemas.microsoft.com/office/drawing/2014/main" id="{8F1550A4-1E81-4616-9FAC-022AEE218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5524500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Menopause health support</a:t>
            </a:r>
          </a:p>
        </p:txBody>
      </p:sp>
      <p:sp>
        <p:nvSpPr>
          <p:cNvPr id="44" name="Bone health support">
            <a:extLst xmlns:a="http://schemas.openxmlformats.org/drawingml/2006/main">
              <a:ext uri="{FF2B5EF4-FFF2-40B4-BE49-F238E27FC236}">
                <a16:creationId xmlns:a16="http://schemas.microsoft.com/office/drawing/2014/main" id="{DC5B185B-107A-467B-B039-0FA4E1DB3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5688349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Bone health support</a:t>
            </a:r>
          </a:p>
        </p:txBody>
      </p:sp>
      <p:sp>
        <p:nvSpPr>
          <p:cNvPr id="45" name="Women's health support">
            <a:extLst xmlns:a="http://schemas.openxmlformats.org/drawingml/2006/main">
              <a:ext uri="{FF2B5EF4-FFF2-40B4-BE49-F238E27FC236}">
                <a16:creationId xmlns:a16="http://schemas.microsoft.com/office/drawing/2014/main" id="{CFF7EF45-F972-406A-B861-6312969CF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5852198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Women's health support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9BB38A2B-6E0C-41E5-A1B9-4F5FAAFB3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239"/>
          </a:solidFill>
          <a:ln xmlns:a="http://schemas.openxmlformats.org/drawingml/2006/main" w="0">
            <a:noFill/>
          </a:ln>
        </p:spPr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E4AF16A7-E9C5-48D0-85CA-90CB24AAB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71500"/>
            <a:ext cx="12192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A6A1"/>
          </a:solidFill>
          <a:ln xmlns:a="http://schemas.openxmlformats.org/drawingml/2006/main" w="0">
            <a:noFill/>
          </a:ln>
        </p:spPr>
      </p:sp>
      <p:pic>
        <p:nvPic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E022455A-BA00-4954-9DFF-56FFB9CB13F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6bed2ba888c4278"/>
          <a:stretch xmlns:a="http://schemas.openxmlformats.org/drawingml/2006/main"/>
        </p:blipFill>
        <p:spPr>
          <a:xfrm xmlns:a="http://schemas.openxmlformats.org/drawingml/2006/main">
            <a:off x="361950" y="85725"/>
            <a:ext cx="409575" cy="409575"/>
          </a:xfrm>
          <a:prstGeom xmlns:a="http://schemas.openxmlformats.org/drawingml/2006/main" prst="rect">
            <a:avLst/>
          </a:prstGeom>
        </p:spPr>
      </p:pic>
      <p:sp>
        <p:nvSpPr>
          <p:cNvPr id="49" name="HYTAN BIO TECH">
            <a:extLst xmlns:a="http://schemas.openxmlformats.org/drawingml/2006/main">
              <a:ext uri="{FF2B5EF4-FFF2-40B4-BE49-F238E27FC236}">
                <a16:creationId xmlns:a16="http://schemas.microsoft.com/office/drawing/2014/main" id="{CCCC204F-B37C-4F10-8A9B-F39783A8C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161925"/>
            <a:ext cx="428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HYTAN BIO TECH</a:t>
            </a:r>
          </a:p>
        </p:txBody>
      </p:sp>
      <p:sp>
        <p:nvSpPr>
          <p:cNvPr id="50" name="ORAL FILM INNOVATION">
            <a:extLst xmlns:a="http://schemas.openxmlformats.org/drawingml/2006/main">
              <a:ext uri="{FF2B5EF4-FFF2-40B4-BE49-F238E27FC236}">
                <a16:creationId xmlns:a16="http://schemas.microsoft.com/office/drawing/2014/main" id="{3293C68F-BEC9-48E7-9C98-CA731BA62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38125"/>
            <a:ext cx="34480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B5E3D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050" b="0">
                <a:solidFill>
                  <a:srgbClr val="B5E3DF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B5E3DF"/>
                </a:solidFill>
                <a:latin typeface="Arial"/>
                <a:ea typeface="Arial"/>
                <a:cs typeface="Arial"/>
              </a:rPr>
              <a:t>ORAL FILM INNOVATION</a:t>
            </a:r>
          </a:p>
        </p:txBody>
      </p:sp>
      <p:sp>
        <p:nvSpPr>
          <p:cNvPr id="51" name="11">
            <a:extLst xmlns:a="http://schemas.openxmlformats.org/drawingml/2006/main">
              <a:ext uri="{FF2B5EF4-FFF2-40B4-BE49-F238E27FC236}">
                <a16:creationId xmlns:a16="http://schemas.microsoft.com/office/drawing/2014/main" id="{4D0627D3-CC0A-4DC8-91CA-92A035DAF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91925" y="6648450"/>
            <a:ext cx="28575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75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050741959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B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F6AD392E-9E82-477C-A49D-B289E856651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94654b109744f19"/>
          <a:stretch xmlns:a="http://schemas.openxmlformats.org/drawingml/2006/main"/>
        </p:blipFill>
        <p:spPr>
          <a:xfrm xmlns:a="http://schemas.openxmlformats.org/drawingml/2006/main">
            <a:off x="0" y="670"/>
            <a:ext cx="12192000" cy="6856661"/>
          </a:xfrm>
          <a:prstGeom xmlns:a="http://schemas.openxmlformats.org/drawingml/2006/main" prst="rect">
            <a:avLst/>
          </a:prstGeom>
        </p:spPr>
      </p:pic>
      <p:sp>
        <p:nvSpPr>
          <p:cNvPr id="2" name="Category B">
            <a:extLst xmlns:a="http://schemas.openxmlformats.org/drawingml/2006/main">
              <a:ext uri="{FF2B5EF4-FFF2-40B4-BE49-F238E27FC236}">
                <a16:creationId xmlns:a16="http://schemas.microsoft.com/office/drawing/2014/main" id="{E5E736F2-3CB5-425C-B238-EA74EF682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52500"/>
            <a:ext cx="1285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13" b="0">
                <a:solidFill>
                  <a:srgbClr val="16A6A1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13" b="0">
                <a:solidFill>
                  <a:srgbClr val="16A6A1"/>
                </a:solidFill>
                <a:latin typeface="Arial"/>
                <a:ea typeface="Arial"/>
                <a:cs typeface="Arial"/>
              </a:defRPr>
            </a:pPr>
            <a:r>
              <a:rPr sz="1013" b="0">
                <a:solidFill>
                  <a:srgbClr val="16A6A1"/>
                </a:solidFill>
                <a:latin typeface="Arial"/>
                <a:ea typeface="Arial"/>
                <a:cs typeface="Arial"/>
              </a:rPr>
              <a:t>Category B</a:t>
            </a:r>
          </a:p>
        </p:txBody>
      </p:sp>
      <p:sp>
        <p:nvSpPr>
          <p:cNvPr id="3" name="Essential Nutrition">
            <a:extLst xmlns:a="http://schemas.openxmlformats.org/drawingml/2006/main">
              <a:ext uri="{FF2B5EF4-FFF2-40B4-BE49-F238E27FC236}">
                <a16:creationId xmlns:a16="http://schemas.microsoft.com/office/drawing/2014/main" id="{F4C54AFB-0542-426E-ABA4-376DD96B7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" y="1276350"/>
            <a:ext cx="8572500" cy="5057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375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3375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pPr>
            <a:r>
              <a:rPr sz="3375" b="1">
                <a:solidFill>
                  <a:srgbClr val="16A6A1"/>
                </a:solidFill>
                <a:latin typeface="Arial"/>
                <a:ea typeface="Arial"/>
                <a:cs typeface="Arial"/>
              </a:rPr>
              <a:t>Essential Nutrition</a:t>
            </a:r>
          </a:p>
        </p:txBody>
      </p:sp>
      <p:sp>
        <p:nvSpPr>
          <p:cNvPr id="4" name="Oral film solutions with daily vitamins, minerals and e">
            <a:extLst xmlns:a="http://schemas.openxmlformats.org/drawingml/2006/main">
              <a:ext uri="{FF2B5EF4-FFF2-40B4-BE49-F238E27FC236}">
                <a16:creationId xmlns:a16="http://schemas.microsoft.com/office/drawing/2014/main" id="{B09E8AED-37B7-4387-A06E-E79BAAB23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105025"/>
            <a:ext cx="6477000" cy="1742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163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Oral film solutions with daily vitamins, minerals and essential nutrients to meet the nutritional needs</a:t>
            </a:r>
          </a:p>
        </p:txBody>
      </p:sp>
      <p:sp>
        <p:nvSpPr>
          <p:cNvPr id="5" name="of different groups.">
            <a:extLst xmlns:a="http://schemas.openxmlformats.org/drawingml/2006/main">
              <a:ext uri="{FF2B5EF4-FFF2-40B4-BE49-F238E27FC236}">
                <a16:creationId xmlns:a16="http://schemas.microsoft.com/office/drawing/2014/main" id="{756DE2FB-92DF-497B-8EC5-EB62A6871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92525"/>
            <a:ext cx="6477000" cy="1742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163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of different groups.</a:t>
            </a:r>
          </a:p>
        </p:txBody>
      </p:sp>
      <p:sp>
        <p:nvSpPr>
          <p:cNvPr id="6" name="Product Range">
            <a:extLst xmlns:a="http://schemas.openxmlformats.org/drawingml/2006/main">
              <a:ext uri="{FF2B5EF4-FFF2-40B4-BE49-F238E27FC236}">
                <a16:creationId xmlns:a16="http://schemas.microsoft.com/office/drawing/2014/main" id="{1485135D-3E8E-42C1-8831-EBC38718C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980" y="3356270"/>
            <a:ext cx="3810000" cy="2247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Product Range</a:t>
            </a:r>
          </a:p>
        </p:txBody>
      </p:sp>
      <p:sp>
        <p:nvSpPr>
          <p:cNvPr id="7" name="B1">
            <a:extLst xmlns:a="http://schemas.openxmlformats.org/drawingml/2006/main">
              <a:ext uri="{FF2B5EF4-FFF2-40B4-BE49-F238E27FC236}">
                <a16:creationId xmlns:a16="http://schemas.microsoft.com/office/drawing/2014/main" id="{FE8E4321-C066-4041-9101-F459E674A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874" y="3873635"/>
            <a:ext cx="381000" cy="2606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B1</a:t>
            </a:r>
          </a:p>
        </p:txBody>
      </p:sp>
      <p:sp>
        <p:nvSpPr>
          <p:cNvPr id="8" name="Vitamin C">
            <a:extLst xmlns:a="http://schemas.openxmlformats.org/drawingml/2006/main">
              <a:ext uri="{FF2B5EF4-FFF2-40B4-BE49-F238E27FC236}">
                <a16:creationId xmlns:a16="http://schemas.microsoft.com/office/drawing/2014/main" id="{A8E4E5F6-FAB8-4B5E-9F71-F9E035F2B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5024" y="3826010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Vitamin C</a:t>
            </a:r>
          </a:p>
        </p:txBody>
      </p:sp>
      <p:sp>
        <p:nvSpPr>
          <p:cNvPr id="9" name="Immunity">
            <a:extLst xmlns:a="http://schemas.openxmlformats.org/drawingml/2006/main">
              <a:ext uri="{FF2B5EF4-FFF2-40B4-BE49-F238E27FC236}">
                <a16:creationId xmlns:a16="http://schemas.microsoft.com/office/drawing/2014/main" id="{C181149D-0989-4105-BEE7-0F3B3FC4F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5024" y="3953836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Immunity</a:t>
            </a:r>
          </a:p>
        </p:txBody>
      </p:sp>
      <p:sp>
        <p:nvSpPr>
          <p:cNvPr id="10" name="B2">
            <a:extLst xmlns:a="http://schemas.openxmlformats.org/drawingml/2006/main">
              <a:ext uri="{FF2B5EF4-FFF2-40B4-BE49-F238E27FC236}">
                <a16:creationId xmlns:a16="http://schemas.microsoft.com/office/drawing/2014/main" id="{F49754C2-BF12-4998-8216-6B471BBED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64119" y="3873635"/>
            <a:ext cx="381000" cy="2606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B2</a:t>
            </a:r>
          </a:p>
        </p:txBody>
      </p:sp>
      <p:sp>
        <p:nvSpPr>
          <p:cNvPr id="11" name="Vitamin C + Zinc">
            <a:extLst xmlns:a="http://schemas.openxmlformats.org/drawingml/2006/main">
              <a:ext uri="{FF2B5EF4-FFF2-40B4-BE49-F238E27FC236}">
                <a16:creationId xmlns:a16="http://schemas.microsoft.com/office/drawing/2014/main" id="{233F2F8C-DB2E-4D77-B57B-F76DD74BB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02269" y="3826010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Vitamin C + Zinc</a:t>
            </a:r>
          </a:p>
        </p:txBody>
      </p:sp>
      <p:sp>
        <p:nvSpPr>
          <p:cNvPr id="12" name="Immunity">
            <a:extLst xmlns:a="http://schemas.openxmlformats.org/drawingml/2006/main">
              <a:ext uri="{FF2B5EF4-FFF2-40B4-BE49-F238E27FC236}">
                <a16:creationId xmlns:a16="http://schemas.microsoft.com/office/drawing/2014/main" id="{04EB705D-4803-43D1-B161-AA70EBA9F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02269" y="3953836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Immunity</a:t>
            </a:r>
          </a:p>
        </p:txBody>
      </p:sp>
      <p:sp>
        <p:nvSpPr>
          <p:cNvPr id="13" name="B3">
            <a:extLst xmlns:a="http://schemas.openxmlformats.org/drawingml/2006/main">
              <a:ext uri="{FF2B5EF4-FFF2-40B4-BE49-F238E27FC236}">
                <a16:creationId xmlns:a16="http://schemas.microsoft.com/office/drawing/2014/main" id="{1D6CA7C7-B3A2-4B47-9FA2-0058AFE96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61349" y="3873635"/>
            <a:ext cx="381000" cy="2606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B3</a:t>
            </a:r>
          </a:p>
        </p:txBody>
      </p:sp>
      <p:sp>
        <p:nvSpPr>
          <p:cNvPr id="14" name="Vitamin D Calcium">
            <a:extLst xmlns:a="http://schemas.openxmlformats.org/drawingml/2006/main">
              <a:ext uri="{FF2B5EF4-FFF2-40B4-BE49-F238E27FC236}">
                <a16:creationId xmlns:a16="http://schemas.microsoft.com/office/drawing/2014/main" id="{5CFDE060-3747-4ABC-877A-E20C71C7F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9499" y="3826010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Vitamin D Calcium</a:t>
            </a:r>
          </a:p>
        </p:txBody>
      </p:sp>
      <p:sp>
        <p:nvSpPr>
          <p:cNvPr id="15" name="Uptake">
            <a:extLst xmlns:a="http://schemas.openxmlformats.org/drawingml/2006/main">
              <a:ext uri="{FF2B5EF4-FFF2-40B4-BE49-F238E27FC236}">
                <a16:creationId xmlns:a16="http://schemas.microsoft.com/office/drawing/2014/main" id="{52E70B43-C595-4E59-B325-A16D29933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9499" y="3953836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Uptake</a:t>
            </a:r>
          </a:p>
        </p:txBody>
      </p:sp>
      <p:sp>
        <p:nvSpPr>
          <p:cNvPr id="16" name="B4">
            <a:extLst xmlns:a="http://schemas.openxmlformats.org/drawingml/2006/main">
              <a:ext uri="{FF2B5EF4-FFF2-40B4-BE49-F238E27FC236}">
                <a16:creationId xmlns:a16="http://schemas.microsoft.com/office/drawing/2014/main" id="{C89C89E9-0DE5-4CD3-B400-A3CD553AF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8579" y="3873635"/>
            <a:ext cx="381000" cy="2606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B4</a:t>
            </a:r>
          </a:p>
        </p:txBody>
      </p:sp>
      <p:sp>
        <p:nvSpPr>
          <p:cNvPr id="17" name="Vitamin D3 + K2">
            <a:extLst xmlns:a="http://schemas.openxmlformats.org/drawingml/2006/main">
              <a:ext uri="{FF2B5EF4-FFF2-40B4-BE49-F238E27FC236}">
                <a16:creationId xmlns:a16="http://schemas.microsoft.com/office/drawing/2014/main" id="{4A2540D2-1931-4448-A898-7376DB11D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6729" y="3826010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Vitamin D3 + K2</a:t>
            </a:r>
          </a:p>
        </p:txBody>
      </p:sp>
      <p:sp>
        <p:nvSpPr>
          <p:cNvPr id="18" name="Bones">
            <a:extLst xmlns:a="http://schemas.openxmlformats.org/drawingml/2006/main">
              <a:ext uri="{FF2B5EF4-FFF2-40B4-BE49-F238E27FC236}">
                <a16:creationId xmlns:a16="http://schemas.microsoft.com/office/drawing/2014/main" id="{32F91FA7-8AC7-40D3-9366-10CE811D2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6729" y="3953836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Bones</a:t>
            </a:r>
          </a:p>
        </p:txBody>
      </p:sp>
      <p:sp>
        <p:nvSpPr>
          <p:cNvPr id="19" name="B5">
            <a:extLst xmlns:a="http://schemas.openxmlformats.org/drawingml/2006/main">
              <a:ext uri="{FF2B5EF4-FFF2-40B4-BE49-F238E27FC236}">
                <a16:creationId xmlns:a16="http://schemas.microsoft.com/office/drawing/2014/main" id="{5DDD262D-33B8-474D-A7ED-E0BB804B7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885" y="4548293"/>
            <a:ext cx="381000" cy="2606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B5</a:t>
            </a:r>
          </a:p>
        </p:txBody>
      </p:sp>
      <p:sp>
        <p:nvSpPr>
          <p:cNvPr id="20" name="Vitamin B12 Nerve">
            <a:extLst xmlns:a="http://schemas.openxmlformats.org/drawingml/2006/main">
              <a:ext uri="{FF2B5EF4-FFF2-40B4-BE49-F238E27FC236}">
                <a16:creationId xmlns:a16="http://schemas.microsoft.com/office/drawing/2014/main" id="{583E8BCE-94B0-4E12-A80D-C9BC83A1F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5035" y="4500668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Vitamin B12 Nerve</a:t>
            </a:r>
          </a:p>
        </p:txBody>
      </p:sp>
      <p:sp>
        <p:nvSpPr>
          <p:cNvPr id="21" name="Support">
            <a:extLst xmlns:a="http://schemas.openxmlformats.org/drawingml/2006/main">
              <a:ext uri="{FF2B5EF4-FFF2-40B4-BE49-F238E27FC236}">
                <a16:creationId xmlns:a16="http://schemas.microsoft.com/office/drawing/2014/main" id="{0BE67D94-7563-4DD5-B0F9-8854BE79F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5035" y="4628493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Support</a:t>
            </a:r>
          </a:p>
        </p:txBody>
      </p:sp>
      <p:sp>
        <p:nvSpPr>
          <p:cNvPr id="22" name="B6">
            <a:extLst xmlns:a="http://schemas.openxmlformats.org/drawingml/2006/main">
              <a:ext uri="{FF2B5EF4-FFF2-40B4-BE49-F238E27FC236}">
                <a16:creationId xmlns:a16="http://schemas.microsoft.com/office/drawing/2014/main" id="{2AEDF316-9E53-4FE9-A7F3-290F3E03B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64095" y="4548293"/>
            <a:ext cx="381000" cy="2606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B6</a:t>
            </a:r>
          </a:p>
        </p:txBody>
      </p:sp>
      <p:sp>
        <p:nvSpPr>
          <p:cNvPr id="23" name="Vitamin B">
            <a:extLst xmlns:a="http://schemas.openxmlformats.org/drawingml/2006/main">
              <a:ext uri="{FF2B5EF4-FFF2-40B4-BE49-F238E27FC236}">
                <a16:creationId xmlns:a16="http://schemas.microsoft.com/office/drawing/2014/main" id="{9F392AA7-77A7-4280-9E13-2BDEC7580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02245" y="4500668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Vitamin B</a:t>
            </a:r>
          </a:p>
        </p:txBody>
      </p:sp>
      <p:sp>
        <p:nvSpPr>
          <p:cNvPr id="24" name="Complex">
            <a:extLst xmlns:a="http://schemas.openxmlformats.org/drawingml/2006/main">
              <a:ext uri="{FF2B5EF4-FFF2-40B4-BE49-F238E27FC236}">
                <a16:creationId xmlns:a16="http://schemas.microsoft.com/office/drawing/2014/main" id="{43A78A6D-8511-4823-B9C5-335C5BC59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02245" y="4628493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Complex</a:t>
            </a:r>
          </a:p>
        </p:txBody>
      </p:sp>
      <p:sp>
        <p:nvSpPr>
          <p:cNvPr id="25" name="B7">
            <a:extLst xmlns:a="http://schemas.openxmlformats.org/drawingml/2006/main">
              <a:ext uri="{FF2B5EF4-FFF2-40B4-BE49-F238E27FC236}">
                <a16:creationId xmlns:a16="http://schemas.microsoft.com/office/drawing/2014/main" id="{B7D9B73A-15A5-4A17-96A7-F6B078BD8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61349" y="4548293"/>
            <a:ext cx="381000" cy="2606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B7</a:t>
            </a:r>
          </a:p>
        </p:txBody>
      </p:sp>
      <p:sp>
        <p:nvSpPr>
          <p:cNvPr id="26" name="DHA Nutrition Film">
            <a:extLst xmlns:a="http://schemas.openxmlformats.org/drawingml/2006/main">
              <a:ext uri="{FF2B5EF4-FFF2-40B4-BE49-F238E27FC236}">
                <a16:creationId xmlns:a16="http://schemas.microsoft.com/office/drawing/2014/main" id="{F4E0D6FA-50CD-4187-B452-D384D27C8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9499" y="4500668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DHA Nutrition Film</a:t>
            </a:r>
          </a:p>
        </p:txBody>
      </p:sp>
      <p:sp>
        <p:nvSpPr>
          <p:cNvPr id="27" name="B8">
            <a:extLst xmlns:a="http://schemas.openxmlformats.org/drawingml/2006/main">
              <a:ext uri="{FF2B5EF4-FFF2-40B4-BE49-F238E27FC236}">
                <a16:creationId xmlns:a16="http://schemas.microsoft.com/office/drawing/2014/main" id="{C510432C-AEB7-4486-A9BA-C2702BB73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8526" y="4548293"/>
            <a:ext cx="381000" cy="2606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B8</a:t>
            </a:r>
          </a:p>
        </p:txBody>
      </p:sp>
      <p:sp>
        <p:nvSpPr>
          <p:cNvPr id="28" name="Biotin Hair Health">
            <a:extLst xmlns:a="http://schemas.openxmlformats.org/drawingml/2006/main">
              <a:ext uri="{FF2B5EF4-FFF2-40B4-BE49-F238E27FC236}">
                <a16:creationId xmlns:a16="http://schemas.microsoft.com/office/drawing/2014/main" id="{C86A87F5-F35E-48BF-929C-AC5B10884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6676" y="4500668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Biotin Hair Health</a:t>
            </a:r>
          </a:p>
        </p:txBody>
      </p:sp>
      <p:sp>
        <p:nvSpPr>
          <p:cNvPr id="29" name="Key Benefits">
            <a:extLst xmlns:a="http://schemas.openxmlformats.org/drawingml/2006/main">
              <a:ext uri="{FF2B5EF4-FFF2-40B4-BE49-F238E27FC236}">
                <a16:creationId xmlns:a16="http://schemas.microsoft.com/office/drawing/2014/main" id="{230A17A9-6B3D-4DFF-B4A5-957A41D00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405" y="5240093"/>
            <a:ext cx="3810000" cy="2247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Key Benefits</a:t>
            </a:r>
          </a:p>
        </p:txBody>
      </p:sp>
      <p:sp>
        <p:nvSpPr>
          <p:cNvPr id="30" name="Immune">
            <a:extLst xmlns:a="http://schemas.openxmlformats.org/drawingml/2006/main">
              <a:ext uri="{FF2B5EF4-FFF2-40B4-BE49-F238E27FC236}">
                <a16:creationId xmlns:a16="http://schemas.microsoft.com/office/drawing/2014/main" id="{FFA62939-04B5-45AE-B4F6-8CC133D3D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9175" y="5810250"/>
            <a:ext cx="742950" cy="1348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Immune</a:t>
            </a:r>
          </a:p>
        </p:txBody>
      </p:sp>
      <p:sp>
        <p:nvSpPr>
          <p:cNvPr id="31" name="health">
            <a:extLst xmlns:a="http://schemas.openxmlformats.org/drawingml/2006/main">
              <a:ext uri="{FF2B5EF4-FFF2-40B4-BE49-F238E27FC236}">
                <a16:creationId xmlns:a16="http://schemas.microsoft.com/office/drawing/2014/main" id="{BB8EE2F9-6043-4338-AF7D-927E6AC54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9175" y="5940552"/>
            <a:ext cx="742950" cy="1348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health</a:t>
            </a:r>
          </a:p>
        </p:txBody>
      </p:sp>
      <p:sp>
        <p:nvSpPr>
          <p:cNvPr id="32" name="Bone health">
            <a:extLst xmlns:a="http://schemas.openxmlformats.org/drawingml/2006/main">
              <a:ext uri="{FF2B5EF4-FFF2-40B4-BE49-F238E27FC236}">
                <a16:creationId xmlns:a16="http://schemas.microsoft.com/office/drawing/2014/main" id="{5A2F2FF8-F869-4FD2-AE37-F298E486C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5810250"/>
            <a:ext cx="990600" cy="1348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Bone health</a:t>
            </a:r>
          </a:p>
        </p:txBody>
      </p:sp>
      <p:sp>
        <p:nvSpPr>
          <p:cNvPr id="33" name="Nerves &amp; energy">
            <a:extLst xmlns:a="http://schemas.openxmlformats.org/drawingml/2006/main">
              <a:ext uri="{FF2B5EF4-FFF2-40B4-BE49-F238E27FC236}">
                <a16:creationId xmlns:a16="http://schemas.microsoft.com/office/drawing/2014/main" id="{9FD5F9C1-17DE-439D-B0E1-C7D5D445C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62425" y="5810250"/>
            <a:ext cx="1114425" cy="1348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Nerves &amp; energy</a:t>
            </a:r>
          </a:p>
        </p:txBody>
      </p:sp>
      <p:sp>
        <p:nvSpPr>
          <p:cNvPr id="34" name="Hair, skin &amp; brain">
            <a:extLst xmlns:a="http://schemas.openxmlformats.org/drawingml/2006/main">
              <a:ext uri="{FF2B5EF4-FFF2-40B4-BE49-F238E27FC236}">
                <a16:creationId xmlns:a16="http://schemas.microsoft.com/office/drawing/2014/main" id="{BF76F85E-348B-4815-AEDA-BAD1F7A4E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0275" y="5810250"/>
            <a:ext cx="971550" cy="1348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Hair, skin &amp; brain</a:t>
            </a:r>
          </a:p>
        </p:txBody>
      </p:sp>
      <p:sp>
        <p:nvSpPr>
          <p:cNvPr id="35" name="nutrition">
            <a:extLst xmlns:a="http://schemas.openxmlformats.org/drawingml/2006/main">
              <a:ext uri="{FF2B5EF4-FFF2-40B4-BE49-F238E27FC236}">
                <a16:creationId xmlns:a16="http://schemas.microsoft.com/office/drawing/2014/main" id="{FF50F37E-3C56-46A2-81F0-41CE38B5C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0275" y="5940552"/>
            <a:ext cx="971550" cy="1348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nutrition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B5C956B4-AD95-464E-AA85-92676FD60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239"/>
          </a:solidFill>
          <a:ln xmlns:a="http://schemas.openxmlformats.org/drawingml/2006/main" w="0">
            <a:noFill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2DB828FE-06ED-4F4F-8DAD-A8859D13D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71500"/>
            <a:ext cx="12192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A6A1"/>
          </a:solidFill>
          <a:ln xmlns:a="http://schemas.openxmlformats.org/drawingml/2006/main" w="0">
            <a:noFill/>
          </a:ln>
        </p:spPr>
      </p:sp>
      <p:pic>
        <p:nvPic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C40DE504-87DE-4753-911F-A90C6D278C7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7f17aa3162845c6"/>
          <a:stretch xmlns:a="http://schemas.openxmlformats.org/drawingml/2006/main"/>
        </p:blipFill>
        <p:spPr>
          <a:xfrm xmlns:a="http://schemas.openxmlformats.org/drawingml/2006/main">
            <a:off x="361950" y="85725"/>
            <a:ext cx="409575" cy="409575"/>
          </a:xfrm>
          <a:prstGeom xmlns:a="http://schemas.openxmlformats.org/drawingml/2006/main" prst="rect">
            <a:avLst/>
          </a:prstGeom>
        </p:spPr>
      </p:pic>
      <p:sp>
        <p:nvSpPr>
          <p:cNvPr id="39" name="HYTAN BIO TECH">
            <a:extLst xmlns:a="http://schemas.openxmlformats.org/drawingml/2006/main">
              <a:ext uri="{FF2B5EF4-FFF2-40B4-BE49-F238E27FC236}">
                <a16:creationId xmlns:a16="http://schemas.microsoft.com/office/drawing/2014/main" id="{BC3CE6CE-DBE4-4582-AF62-E8923E35A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161925"/>
            <a:ext cx="428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HYTAN BIO TECH</a:t>
            </a:r>
          </a:p>
        </p:txBody>
      </p:sp>
      <p:sp>
        <p:nvSpPr>
          <p:cNvPr id="40" name="ORAL FILM INNOVATION">
            <a:extLst xmlns:a="http://schemas.openxmlformats.org/drawingml/2006/main">
              <a:ext uri="{FF2B5EF4-FFF2-40B4-BE49-F238E27FC236}">
                <a16:creationId xmlns:a16="http://schemas.microsoft.com/office/drawing/2014/main" id="{97AB08DF-4CB6-43BC-8C4B-C14FDB3E7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38125"/>
            <a:ext cx="34480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B5E3D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050" b="0">
                <a:solidFill>
                  <a:srgbClr val="B5E3DF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B5E3DF"/>
                </a:solidFill>
                <a:latin typeface="Arial"/>
                <a:ea typeface="Arial"/>
                <a:cs typeface="Arial"/>
              </a:rPr>
              <a:t>ORAL FILM INNOVATION</a:t>
            </a:r>
          </a:p>
        </p:txBody>
      </p:sp>
      <p:sp>
        <p:nvSpPr>
          <p:cNvPr id="41" name="12">
            <a:extLst xmlns:a="http://schemas.openxmlformats.org/drawingml/2006/main">
              <a:ext uri="{FF2B5EF4-FFF2-40B4-BE49-F238E27FC236}">
                <a16:creationId xmlns:a16="http://schemas.microsoft.com/office/drawing/2014/main" id="{60314D57-5EFD-411C-9819-BD6941EA9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91925" y="6648450"/>
            <a:ext cx="28575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75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116132346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B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6FB40B49-340D-4F1C-AE0F-AADF89108C8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0ce05ea412740b1"/>
          <a:stretch xmlns:a="http://schemas.openxmlformats.org/drawingml/2006/main"/>
        </p:blipFill>
        <p:spPr>
          <a:xfrm xmlns:a="http://schemas.openxmlformats.org/drawingml/2006/main">
            <a:off x="0" y="670"/>
            <a:ext cx="12192000" cy="6856661"/>
          </a:xfrm>
          <a:prstGeom xmlns:a="http://schemas.openxmlformats.org/drawingml/2006/main" prst="rect">
            <a:avLst/>
          </a:prstGeom>
        </p:spPr>
      </p:pic>
      <p:sp>
        <p:nvSpPr>
          <p:cNvPr id="2" name="Essential Nutrition">
            <a:extLst xmlns:a="http://schemas.openxmlformats.org/drawingml/2006/main">
              <a:ext uri="{FF2B5EF4-FFF2-40B4-BE49-F238E27FC236}">
                <a16:creationId xmlns:a16="http://schemas.microsoft.com/office/drawing/2014/main" id="{78BCE1C4-34B9-4322-BB15-B93539C71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742950"/>
            <a:ext cx="11334750" cy="4495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00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300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6A6A1"/>
                </a:solidFill>
                <a:latin typeface="Arial"/>
                <a:ea typeface="Arial"/>
                <a:cs typeface="Arial"/>
              </a:rPr>
              <a:t>Essential Nutrition</a:t>
            </a:r>
          </a:p>
        </p:txBody>
      </p:sp>
      <p:sp>
        <p:nvSpPr>
          <p:cNvPr id="3" name="Oral film solutions with daily vitamins, minerals and e">
            <a:extLst xmlns:a="http://schemas.openxmlformats.org/drawingml/2006/main">
              <a:ext uri="{FF2B5EF4-FFF2-40B4-BE49-F238E27FC236}">
                <a16:creationId xmlns:a16="http://schemas.microsoft.com/office/drawing/2014/main" id="{6BCEE697-C355-4345-973C-DD36E9F68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" y="1352550"/>
            <a:ext cx="11306175" cy="1708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4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14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Oral film solutions with daily vitamins, minerals and essential nutrients to meet the nutritional needs of different groups.</a:t>
            </a:r>
          </a:p>
        </p:txBody>
      </p:sp>
      <p:sp>
        <p:nvSpPr>
          <p:cNvPr id="4" name="B1">
            <a:extLst xmlns:a="http://schemas.openxmlformats.org/drawingml/2006/main">
              <a:ext uri="{FF2B5EF4-FFF2-40B4-BE49-F238E27FC236}">
                <a16:creationId xmlns:a16="http://schemas.microsoft.com/office/drawing/2014/main" id="{30D00064-06F5-48D2-ADAC-33847501D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93357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225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6A6A1"/>
                </a:solidFill>
                <a:latin typeface="Arial"/>
                <a:ea typeface="Arial"/>
                <a:cs typeface="Arial"/>
              </a:rPr>
              <a:t>B1</a:t>
            </a:r>
          </a:p>
        </p:txBody>
      </p:sp>
      <p:sp>
        <p:nvSpPr>
          <p:cNvPr id="5" name="Vitamin C Immunity">
            <a:extLst xmlns:a="http://schemas.openxmlformats.org/drawingml/2006/main">
              <a:ext uri="{FF2B5EF4-FFF2-40B4-BE49-F238E27FC236}">
                <a16:creationId xmlns:a16="http://schemas.microsoft.com/office/drawing/2014/main" id="{C57E744C-B8A9-43B6-BF52-06E03499F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2590800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Vitamin C Immunity</a:t>
            </a:r>
          </a:p>
        </p:txBody>
      </p:sp>
      <p:sp>
        <p:nvSpPr>
          <p:cNvPr id="6" name="Oral Dissolving Film">
            <a:extLst xmlns:a="http://schemas.openxmlformats.org/drawingml/2006/main">
              <a:ext uri="{FF2B5EF4-FFF2-40B4-BE49-F238E27FC236}">
                <a16:creationId xmlns:a16="http://schemas.microsoft.com/office/drawing/2014/main" id="{3BB0C3B8-77AF-4E0E-B4C7-204C0EF66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3219450"/>
            <a:ext cx="2419350" cy="1685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Oral Dissolving Film</a:t>
            </a:r>
          </a:p>
        </p:txBody>
      </p:sp>
      <p:sp>
        <p:nvSpPr>
          <p:cNvPr id="7" name="Key Ingredients">
            <a:extLst xmlns:a="http://schemas.openxmlformats.org/drawingml/2006/main">
              <a:ext uri="{FF2B5EF4-FFF2-40B4-BE49-F238E27FC236}">
                <a16:creationId xmlns:a16="http://schemas.microsoft.com/office/drawing/2014/main" id="{1E1BEBB4-0E87-4DBA-A8D4-F874DD3E2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3895725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Key Ingredients</a:t>
            </a:r>
          </a:p>
        </p:txBody>
      </p:sp>
      <p:sp>
        <p:nvSpPr>
          <p:cNvPr id="8" name="Vitamin C">
            <a:extLst xmlns:a="http://schemas.openxmlformats.org/drawingml/2006/main">
              <a:ext uri="{FF2B5EF4-FFF2-40B4-BE49-F238E27FC236}">
                <a16:creationId xmlns:a16="http://schemas.microsoft.com/office/drawing/2014/main" id="{C2423293-EFA5-4AE4-AC77-65096B2BF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4191000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Vitamin C</a:t>
            </a:r>
          </a:p>
        </p:txBody>
      </p:sp>
      <p:sp>
        <p:nvSpPr>
          <p:cNvPr id="9" name="Benefits">
            <a:extLst xmlns:a="http://schemas.openxmlformats.org/drawingml/2006/main">
              <a:ext uri="{FF2B5EF4-FFF2-40B4-BE49-F238E27FC236}">
                <a16:creationId xmlns:a16="http://schemas.microsoft.com/office/drawing/2014/main" id="{76E1F123-A342-4A61-B2A8-66F93F606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5238750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Benefits</a:t>
            </a:r>
          </a:p>
        </p:txBody>
      </p:sp>
      <p:sp>
        <p:nvSpPr>
          <p:cNvPr id="10" name="Immune support">
            <a:extLst xmlns:a="http://schemas.openxmlformats.org/drawingml/2006/main">
              <a:ext uri="{FF2B5EF4-FFF2-40B4-BE49-F238E27FC236}">
                <a16:creationId xmlns:a16="http://schemas.microsoft.com/office/drawing/2014/main" id="{040AAE9B-530F-46C6-9840-8F87C0833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5524500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Immune support</a:t>
            </a:r>
          </a:p>
        </p:txBody>
      </p:sp>
      <p:sp>
        <p:nvSpPr>
          <p:cNvPr id="11" name="Antioxidant protection">
            <a:extLst xmlns:a="http://schemas.openxmlformats.org/drawingml/2006/main">
              <a:ext uri="{FF2B5EF4-FFF2-40B4-BE49-F238E27FC236}">
                <a16:creationId xmlns:a16="http://schemas.microsoft.com/office/drawing/2014/main" id="{A4B15BB8-9AC5-4B3D-8054-45BA947E7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5688349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Antioxidant protection</a:t>
            </a:r>
          </a:p>
        </p:txBody>
      </p:sp>
      <p:sp>
        <p:nvSpPr>
          <p:cNvPr id="12" name="Collagen formation support">
            <a:extLst xmlns:a="http://schemas.openxmlformats.org/drawingml/2006/main">
              <a:ext uri="{FF2B5EF4-FFF2-40B4-BE49-F238E27FC236}">
                <a16:creationId xmlns:a16="http://schemas.microsoft.com/office/drawing/2014/main" id="{947EAED8-123A-41ED-AC64-9ED0A3E37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5852198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Collagen formation support</a:t>
            </a:r>
          </a:p>
        </p:txBody>
      </p:sp>
      <p:sp>
        <p:nvSpPr>
          <p:cNvPr id="13" name="B2">
            <a:extLst xmlns:a="http://schemas.openxmlformats.org/drawingml/2006/main">
              <a:ext uri="{FF2B5EF4-FFF2-40B4-BE49-F238E27FC236}">
                <a16:creationId xmlns:a16="http://schemas.microsoft.com/office/drawing/2014/main" id="{165AF939-6C7E-4C6C-B201-CBC657088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4825" y="193357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225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6A6A1"/>
                </a:solidFill>
                <a:latin typeface="Arial"/>
                <a:ea typeface="Arial"/>
                <a:cs typeface="Arial"/>
              </a:rPr>
              <a:t>B2</a:t>
            </a:r>
          </a:p>
        </p:txBody>
      </p:sp>
      <p:sp>
        <p:nvSpPr>
          <p:cNvPr id="14" name="Vitamin C + Zinc">
            <a:extLst xmlns:a="http://schemas.openxmlformats.org/drawingml/2006/main">
              <a:ext uri="{FF2B5EF4-FFF2-40B4-BE49-F238E27FC236}">
                <a16:creationId xmlns:a16="http://schemas.microsoft.com/office/drawing/2014/main" id="{6BC82036-A87D-4E04-8BBD-FD678024A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2590800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Vitamin C + Zinc</a:t>
            </a:r>
          </a:p>
        </p:txBody>
      </p:sp>
      <p:sp>
        <p:nvSpPr>
          <p:cNvPr id="15" name="Immunity">
            <a:extLst xmlns:a="http://schemas.openxmlformats.org/drawingml/2006/main">
              <a:ext uri="{FF2B5EF4-FFF2-40B4-BE49-F238E27FC236}">
                <a16:creationId xmlns:a16="http://schemas.microsoft.com/office/drawing/2014/main" id="{EB54AA4A-492F-449B-8B00-023007FDC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2840507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Immunity</a:t>
            </a:r>
          </a:p>
        </p:txBody>
      </p:sp>
      <p:sp>
        <p:nvSpPr>
          <p:cNvPr id="16" name="Oral Dissolving Film">
            <a:extLst xmlns:a="http://schemas.openxmlformats.org/drawingml/2006/main">
              <a:ext uri="{FF2B5EF4-FFF2-40B4-BE49-F238E27FC236}">
                <a16:creationId xmlns:a16="http://schemas.microsoft.com/office/drawing/2014/main" id="{587DCF26-D6ED-4BA6-9066-EE071B79F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3219450"/>
            <a:ext cx="2419350" cy="1685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Oral Dissolving Film</a:t>
            </a:r>
          </a:p>
        </p:txBody>
      </p:sp>
      <p:sp>
        <p:nvSpPr>
          <p:cNvPr id="17" name="Key Ingredients">
            <a:extLst xmlns:a="http://schemas.openxmlformats.org/drawingml/2006/main">
              <a:ext uri="{FF2B5EF4-FFF2-40B4-BE49-F238E27FC236}">
                <a16:creationId xmlns:a16="http://schemas.microsoft.com/office/drawing/2014/main" id="{7721B733-D42C-4238-9FD7-D0A7E8052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1925" y="3895725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Key Ingredients</a:t>
            </a:r>
          </a:p>
        </p:txBody>
      </p:sp>
      <p:sp>
        <p:nvSpPr>
          <p:cNvPr id="18" name="Vitamin C">
            <a:extLst xmlns:a="http://schemas.openxmlformats.org/drawingml/2006/main">
              <a:ext uri="{FF2B5EF4-FFF2-40B4-BE49-F238E27FC236}">
                <a16:creationId xmlns:a16="http://schemas.microsoft.com/office/drawing/2014/main" id="{5FAE22C6-6A86-4B2E-B445-A3D5952C2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4191000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Vitamin C</a:t>
            </a:r>
          </a:p>
        </p:txBody>
      </p:sp>
      <p:sp>
        <p:nvSpPr>
          <p:cNvPr id="19" name="Zinc">
            <a:extLst xmlns:a="http://schemas.openxmlformats.org/drawingml/2006/main">
              <a:ext uri="{FF2B5EF4-FFF2-40B4-BE49-F238E27FC236}">
                <a16:creationId xmlns:a16="http://schemas.microsoft.com/office/drawing/2014/main" id="{BFB90A8E-2C36-4A30-823E-A239D75EF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4370784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Zinc</a:t>
            </a:r>
          </a:p>
        </p:txBody>
      </p:sp>
      <p:sp>
        <p:nvSpPr>
          <p:cNvPr id="20" name="Benefits">
            <a:extLst xmlns:a="http://schemas.openxmlformats.org/drawingml/2006/main">
              <a:ext uri="{FF2B5EF4-FFF2-40B4-BE49-F238E27FC236}">
                <a16:creationId xmlns:a16="http://schemas.microsoft.com/office/drawing/2014/main" id="{4B5A56FF-04CA-4589-ABDA-BBC1B9E42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1925" y="5238750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Benefits</a:t>
            </a:r>
          </a:p>
        </p:txBody>
      </p:sp>
      <p:sp>
        <p:nvSpPr>
          <p:cNvPr id="21" name="Immune support">
            <a:extLst xmlns:a="http://schemas.openxmlformats.org/drawingml/2006/main">
              <a:ext uri="{FF2B5EF4-FFF2-40B4-BE49-F238E27FC236}">
                <a16:creationId xmlns:a16="http://schemas.microsoft.com/office/drawing/2014/main" id="{C8AFAB97-FAC8-4F47-B2D5-EEC036A9A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5524500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Immune support</a:t>
            </a:r>
          </a:p>
        </p:txBody>
      </p:sp>
      <p:sp>
        <p:nvSpPr>
          <p:cNvPr id="22" name="Antioxidant protection">
            <a:extLst xmlns:a="http://schemas.openxmlformats.org/drawingml/2006/main">
              <a:ext uri="{FF2B5EF4-FFF2-40B4-BE49-F238E27FC236}">
                <a16:creationId xmlns:a16="http://schemas.microsoft.com/office/drawing/2014/main" id="{1BCF096E-39C0-4143-9DE4-B60B91092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5688349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Antioxidant protection</a:t>
            </a:r>
          </a:p>
        </p:txBody>
      </p:sp>
      <p:sp>
        <p:nvSpPr>
          <p:cNvPr id="23" name="Cellular health support">
            <a:extLst xmlns:a="http://schemas.openxmlformats.org/drawingml/2006/main">
              <a:ext uri="{FF2B5EF4-FFF2-40B4-BE49-F238E27FC236}">
                <a16:creationId xmlns:a16="http://schemas.microsoft.com/office/drawing/2014/main" id="{6B64B958-3FCC-4912-AB64-F5D19B0F8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5852198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Cellular health support</a:t>
            </a:r>
          </a:p>
        </p:txBody>
      </p:sp>
      <p:sp>
        <p:nvSpPr>
          <p:cNvPr id="24" name="B3">
            <a:extLst xmlns:a="http://schemas.openxmlformats.org/drawingml/2006/main">
              <a:ext uri="{FF2B5EF4-FFF2-40B4-BE49-F238E27FC236}">
                <a16:creationId xmlns:a16="http://schemas.microsoft.com/office/drawing/2014/main" id="{DB8FD947-9E73-4A6D-91D0-0AA8D2C5C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193357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225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6A6A1"/>
                </a:solidFill>
                <a:latin typeface="Arial"/>
                <a:ea typeface="Arial"/>
                <a:cs typeface="Arial"/>
              </a:rPr>
              <a:t>B3</a:t>
            </a:r>
          </a:p>
        </p:txBody>
      </p:sp>
      <p:sp>
        <p:nvSpPr>
          <p:cNvPr id="25" name="Vitamin D Calcium">
            <a:extLst xmlns:a="http://schemas.openxmlformats.org/drawingml/2006/main">
              <a:ext uri="{FF2B5EF4-FFF2-40B4-BE49-F238E27FC236}">
                <a16:creationId xmlns:a16="http://schemas.microsoft.com/office/drawing/2014/main" id="{7768E618-BEE1-4284-B436-93EB9C36B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5075" y="2590800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Vitamin D Calcium</a:t>
            </a:r>
          </a:p>
        </p:txBody>
      </p:sp>
      <p:sp>
        <p:nvSpPr>
          <p:cNvPr id="26" name="Absorption">
            <a:extLst xmlns:a="http://schemas.openxmlformats.org/drawingml/2006/main">
              <a:ext uri="{FF2B5EF4-FFF2-40B4-BE49-F238E27FC236}">
                <a16:creationId xmlns:a16="http://schemas.microsoft.com/office/drawing/2014/main" id="{E49B7351-95CA-45E9-95C3-8D0EA1E7A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5075" y="2840507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Absorption</a:t>
            </a:r>
          </a:p>
        </p:txBody>
      </p:sp>
      <p:sp>
        <p:nvSpPr>
          <p:cNvPr id="27" name="Oral Dissolving Film">
            <a:extLst xmlns:a="http://schemas.openxmlformats.org/drawingml/2006/main">
              <a:ext uri="{FF2B5EF4-FFF2-40B4-BE49-F238E27FC236}">
                <a16:creationId xmlns:a16="http://schemas.microsoft.com/office/drawing/2014/main" id="{13594A69-7F0E-47AB-BCDD-57AEF2174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5075" y="3219450"/>
            <a:ext cx="2419350" cy="1685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Oral Dissolving Film</a:t>
            </a:r>
          </a:p>
        </p:txBody>
      </p:sp>
      <p:sp>
        <p:nvSpPr>
          <p:cNvPr id="28" name="Key Ingredients">
            <a:extLst xmlns:a="http://schemas.openxmlformats.org/drawingml/2006/main">
              <a:ext uri="{FF2B5EF4-FFF2-40B4-BE49-F238E27FC236}">
                <a16:creationId xmlns:a16="http://schemas.microsoft.com/office/drawing/2014/main" id="{CA962524-FD82-4E48-9FD8-DE023BADA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3895725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Key Ingredients</a:t>
            </a:r>
          </a:p>
        </p:txBody>
      </p:sp>
      <p:sp>
        <p:nvSpPr>
          <p:cNvPr id="29" name="Vitamin D3">
            <a:extLst xmlns:a="http://schemas.openxmlformats.org/drawingml/2006/main">
              <a:ext uri="{FF2B5EF4-FFF2-40B4-BE49-F238E27FC236}">
                <a16:creationId xmlns:a16="http://schemas.microsoft.com/office/drawing/2014/main" id="{F6BEC709-1254-487D-83B9-25FF63004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4191000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Vitamin D3</a:t>
            </a:r>
          </a:p>
        </p:txBody>
      </p:sp>
      <p:sp>
        <p:nvSpPr>
          <p:cNvPr id="30" name="Calcium">
            <a:extLst xmlns:a="http://schemas.openxmlformats.org/drawingml/2006/main">
              <a:ext uri="{FF2B5EF4-FFF2-40B4-BE49-F238E27FC236}">
                <a16:creationId xmlns:a16="http://schemas.microsoft.com/office/drawing/2014/main" id="{1FD20B45-D5FE-4504-A807-6B47D4DF1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4370784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Calcium</a:t>
            </a:r>
          </a:p>
        </p:txBody>
      </p:sp>
      <p:sp>
        <p:nvSpPr>
          <p:cNvPr id="31" name="Benefits">
            <a:extLst xmlns:a="http://schemas.openxmlformats.org/drawingml/2006/main">
              <a:ext uri="{FF2B5EF4-FFF2-40B4-BE49-F238E27FC236}">
                <a16:creationId xmlns:a16="http://schemas.microsoft.com/office/drawing/2014/main" id="{AB48BB96-D893-41AF-8888-DA5626C6F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5238750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Benefits</a:t>
            </a:r>
          </a:p>
        </p:txBody>
      </p:sp>
      <p:sp>
        <p:nvSpPr>
          <p:cNvPr id="32" name="Bone health">
            <a:extLst xmlns:a="http://schemas.openxmlformats.org/drawingml/2006/main">
              <a:ext uri="{FF2B5EF4-FFF2-40B4-BE49-F238E27FC236}">
                <a16:creationId xmlns:a16="http://schemas.microsoft.com/office/drawing/2014/main" id="{1921C9D5-1ED8-41AE-ACC4-72DA7C84F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5524500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Bone health</a:t>
            </a:r>
          </a:p>
        </p:txBody>
      </p:sp>
      <p:sp>
        <p:nvSpPr>
          <p:cNvPr id="33" name="Calcium absorption support">
            <a:extLst xmlns:a="http://schemas.openxmlformats.org/drawingml/2006/main">
              <a:ext uri="{FF2B5EF4-FFF2-40B4-BE49-F238E27FC236}">
                <a16:creationId xmlns:a16="http://schemas.microsoft.com/office/drawing/2014/main" id="{DB501BEC-80B7-411B-8C77-B54861481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5688349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Calcium absorption support</a:t>
            </a:r>
          </a:p>
        </p:txBody>
      </p:sp>
      <p:sp>
        <p:nvSpPr>
          <p:cNvPr id="34" name="Dental health support">
            <a:extLst xmlns:a="http://schemas.openxmlformats.org/drawingml/2006/main">
              <a:ext uri="{FF2B5EF4-FFF2-40B4-BE49-F238E27FC236}">
                <a16:creationId xmlns:a16="http://schemas.microsoft.com/office/drawing/2014/main" id="{D87109F4-2A60-4838-B490-C83C8833A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5852198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Dental health support</a:t>
            </a:r>
          </a:p>
        </p:txBody>
      </p:sp>
      <p:sp>
        <p:nvSpPr>
          <p:cNvPr id="35" name="B4">
            <a:extLst xmlns:a="http://schemas.openxmlformats.org/drawingml/2006/main">
              <a:ext uri="{FF2B5EF4-FFF2-40B4-BE49-F238E27FC236}">
                <a16:creationId xmlns:a16="http://schemas.microsoft.com/office/drawing/2014/main" id="{B7C4A601-4532-4FF1-803A-06C031E8F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86975" y="193357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225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6A6A1"/>
                </a:solidFill>
                <a:latin typeface="Arial"/>
                <a:ea typeface="Arial"/>
                <a:cs typeface="Arial"/>
              </a:rPr>
              <a:t>B4</a:t>
            </a:r>
          </a:p>
        </p:txBody>
      </p:sp>
      <p:sp>
        <p:nvSpPr>
          <p:cNvPr id="36" name="Vitamin D3 + K2 Bone">
            <a:extLst xmlns:a="http://schemas.openxmlformats.org/drawingml/2006/main">
              <a:ext uri="{FF2B5EF4-FFF2-40B4-BE49-F238E27FC236}">
                <a16:creationId xmlns:a16="http://schemas.microsoft.com/office/drawing/2014/main" id="{0286709B-A34B-438C-B529-4AEF19ACA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2590800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Vitamin D3 + K2 Bone</a:t>
            </a:r>
          </a:p>
        </p:txBody>
      </p:sp>
      <p:sp>
        <p:nvSpPr>
          <p:cNvPr id="37" name="Health">
            <a:extLst xmlns:a="http://schemas.openxmlformats.org/drawingml/2006/main">
              <a:ext uri="{FF2B5EF4-FFF2-40B4-BE49-F238E27FC236}">
                <a16:creationId xmlns:a16="http://schemas.microsoft.com/office/drawing/2014/main" id="{CC82340D-0BB4-482C-AC78-BC93B8658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2840507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Health</a:t>
            </a:r>
          </a:p>
        </p:txBody>
      </p:sp>
      <p:sp>
        <p:nvSpPr>
          <p:cNvPr id="38" name="Oral Dissolving Film">
            <a:extLst xmlns:a="http://schemas.openxmlformats.org/drawingml/2006/main">
              <a:ext uri="{FF2B5EF4-FFF2-40B4-BE49-F238E27FC236}">
                <a16:creationId xmlns:a16="http://schemas.microsoft.com/office/drawing/2014/main" id="{CAA5A365-E8AF-47F5-A075-DE6670E96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3219450"/>
            <a:ext cx="2419350" cy="1685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Oral Dissolving Film</a:t>
            </a:r>
          </a:p>
        </p:txBody>
      </p:sp>
      <p:sp>
        <p:nvSpPr>
          <p:cNvPr id="39" name="Key Ingredients">
            <a:extLst xmlns:a="http://schemas.openxmlformats.org/drawingml/2006/main">
              <a:ext uri="{FF2B5EF4-FFF2-40B4-BE49-F238E27FC236}">
                <a16:creationId xmlns:a16="http://schemas.microsoft.com/office/drawing/2014/main" id="{7EA02029-B277-48FB-896E-2A4FDDA8E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44075" y="3895725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Key Ingredients</a:t>
            </a:r>
          </a:p>
        </p:txBody>
      </p:sp>
      <p:sp>
        <p:nvSpPr>
          <p:cNvPr id="40" name="Vitamin D3">
            <a:extLst xmlns:a="http://schemas.openxmlformats.org/drawingml/2006/main">
              <a:ext uri="{FF2B5EF4-FFF2-40B4-BE49-F238E27FC236}">
                <a16:creationId xmlns:a16="http://schemas.microsoft.com/office/drawing/2014/main" id="{B7355F28-DBF9-409B-947C-F3854FB4B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4191000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Vitamin D3</a:t>
            </a:r>
          </a:p>
        </p:txBody>
      </p:sp>
      <p:sp>
        <p:nvSpPr>
          <p:cNvPr id="41" name="Vitamin K2 (MK-7)">
            <a:extLst xmlns:a="http://schemas.openxmlformats.org/drawingml/2006/main">
              <a:ext uri="{FF2B5EF4-FFF2-40B4-BE49-F238E27FC236}">
                <a16:creationId xmlns:a16="http://schemas.microsoft.com/office/drawing/2014/main" id="{3D2868ED-45FB-4C9C-9C1C-6D3CAD1FC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4370784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Vitamin K2 (MK-7)</a:t>
            </a:r>
          </a:p>
        </p:txBody>
      </p:sp>
      <p:sp>
        <p:nvSpPr>
          <p:cNvPr id="42" name="Benefits">
            <a:extLst xmlns:a="http://schemas.openxmlformats.org/drawingml/2006/main">
              <a:ext uri="{FF2B5EF4-FFF2-40B4-BE49-F238E27FC236}">
                <a16:creationId xmlns:a16="http://schemas.microsoft.com/office/drawing/2014/main" id="{EDEF4666-425F-4EF9-BD4B-015E83625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44075" y="5238750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Benefits</a:t>
            </a:r>
          </a:p>
        </p:txBody>
      </p:sp>
      <p:sp>
        <p:nvSpPr>
          <p:cNvPr id="43" name="Calcium metabolism support">
            <a:extLst xmlns:a="http://schemas.openxmlformats.org/drawingml/2006/main">
              <a:ext uri="{FF2B5EF4-FFF2-40B4-BE49-F238E27FC236}">
                <a16:creationId xmlns:a16="http://schemas.microsoft.com/office/drawing/2014/main" id="{014C7646-3192-4664-8420-A5AE126D6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5524500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Calcium metabolism support</a:t>
            </a:r>
          </a:p>
        </p:txBody>
      </p:sp>
      <p:sp>
        <p:nvSpPr>
          <p:cNvPr id="44" name="Strong bones support">
            <a:extLst xmlns:a="http://schemas.openxmlformats.org/drawingml/2006/main">
              <a:ext uri="{FF2B5EF4-FFF2-40B4-BE49-F238E27FC236}">
                <a16:creationId xmlns:a16="http://schemas.microsoft.com/office/drawing/2014/main" id="{BA712C32-9EDA-4A86-AAE2-7A929992C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5688349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Strong bones support</a:t>
            </a:r>
          </a:p>
        </p:txBody>
      </p:sp>
      <p:sp>
        <p:nvSpPr>
          <p:cNvPr id="45" name="Healthy calcium utilization">
            <a:extLst xmlns:a="http://schemas.openxmlformats.org/drawingml/2006/main">
              <a:ext uri="{FF2B5EF4-FFF2-40B4-BE49-F238E27FC236}">
                <a16:creationId xmlns:a16="http://schemas.microsoft.com/office/drawing/2014/main" id="{926259A0-EFE4-4D20-BC54-2D399BE25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5852198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Healthy calcium utilization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FD22E027-C39D-49F9-9D1E-FF9460E52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239"/>
          </a:solidFill>
          <a:ln xmlns:a="http://schemas.openxmlformats.org/drawingml/2006/main" w="0">
            <a:noFill/>
          </a:ln>
        </p:spPr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8004F210-E0E7-4F0C-BE11-35E13E7B7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71500"/>
            <a:ext cx="12192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A6A1"/>
          </a:solidFill>
          <a:ln xmlns:a="http://schemas.openxmlformats.org/drawingml/2006/main" w="0">
            <a:noFill/>
          </a:ln>
        </p:spPr>
      </p:sp>
      <p:pic>
        <p:nvPic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46C83807-DD7C-4229-9174-DA35893713E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0cbadc885b94820"/>
          <a:stretch xmlns:a="http://schemas.openxmlformats.org/drawingml/2006/main"/>
        </p:blipFill>
        <p:spPr>
          <a:xfrm xmlns:a="http://schemas.openxmlformats.org/drawingml/2006/main">
            <a:off x="361950" y="85725"/>
            <a:ext cx="409575" cy="409575"/>
          </a:xfrm>
          <a:prstGeom xmlns:a="http://schemas.openxmlformats.org/drawingml/2006/main" prst="rect">
            <a:avLst/>
          </a:prstGeom>
        </p:spPr>
      </p:pic>
      <p:sp>
        <p:nvSpPr>
          <p:cNvPr id="49" name="HYTAN BIO TECH">
            <a:extLst xmlns:a="http://schemas.openxmlformats.org/drawingml/2006/main">
              <a:ext uri="{FF2B5EF4-FFF2-40B4-BE49-F238E27FC236}">
                <a16:creationId xmlns:a16="http://schemas.microsoft.com/office/drawing/2014/main" id="{8223DD7C-F6D3-4CE7-9695-87460BFBB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161925"/>
            <a:ext cx="428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HYTAN BIO TECH</a:t>
            </a:r>
          </a:p>
        </p:txBody>
      </p:sp>
      <p:sp>
        <p:nvSpPr>
          <p:cNvPr id="50" name="ORAL FILM INNOVATION">
            <a:extLst xmlns:a="http://schemas.openxmlformats.org/drawingml/2006/main">
              <a:ext uri="{FF2B5EF4-FFF2-40B4-BE49-F238E27FC236}">
                <a16:creationId xmlns:a16="http://schemas.microsoft.com/office/drawing/2014/main" id="{FBAD9DD7-E37F-4285-83B0-41CECEFDF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38125"/>
            <a:ext cx="34480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B5E3D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050" b="0">
                <a:solidFill>
                  <a:srgbClr val="B5E3DF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B5E3DF"/>
                </a:solidFill>
                <a:latin typeface="Arial"/>
                <a:ea typeface="Arial"/>
                <a:cs typeface="Arial"/>
              </a:rPr>
              <a:t>ORAL FILM INNOVATION</a:t>
            </a:r>
          </a:p>
        </p:txBody>
      </p:sp>
      <p:sp>
        <p:nvSpPr>
          <p:cNvPr id="51" name="13">
            <a:extLst xmlns:a="http://schemas.openxmlformats.org/drawingml/2006/main">
              <a:ext uri="{FF2B5EF4-FFF2-40B4-BE49-F238E27FC236}">
                <a16:creationId xmlns:a16="http://schemas.microsoft.com/office/drawing/2014/main" id="{A8CC7D8B-630C-436A-87C6-41DD749E9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91925" y="6648450"/>
            <a:ext cx="28575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75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946166151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B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0609988D-515F-400E-B178-7B041FC0087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e0f4bd956ec4543"/>
          <a:stretch xmlns:a="http://schemas.openxmlformats.org/drawingml/2006/main"/>
        </p:blipFill>
        <p:spPr>
          <a:xfrm xmlns:a="http://schemas.openxmlformats.org/drawingml/2006/main">
            <a:off x="0" y="670"/>
            <a:ext cx="12192000" cy="6856661"/>
          </a:xfrm>
          <a:prstGeom xmlns:a="http://schemas.openxmlformats.org/drawingml/2006/main" prst="rect">
            <a:avLst/>
          </a:prstGeom>
        </p:spPr>
      </p:pic>
      <p:sp>
        <p:nvSpPr>
          <p:cNvPr id="2" name="Essential Nutrition">
            <a:extLst xmlns:a="http://schemas.openxmlformats.org/drawingml/2006/main">
              <a:ext uri="{FF2B5EF4-FFF2-40B4-BE49-F238E27FC236}">
                <a16:creationId xmlns:a16="http://schemas.microsoft.com/office/drawing/2014/main" id="{19AFF11E-8340-4C2B-A915-294AE0947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742950"/>
            <a:ext cx="11334750" cy="4495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00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300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6A6A1"/>
                </a:solidFill>
                <a:latin typeface="Arial"/>
                <a:ea typeface="Arial"/>
                <a:cs typeface="Arial"/>
              </a:rPr>
              <a:t>Essential Nutrition</a:t>
            </a:r>
          </a:p>
        </p:txBody>
      </p:sp>
      <p:sp>
        <p:nvSpPr>
          <p:cNvPr id="3" name="Oral film solutions with daily vitamins, minerals and e">
            <a:extLst xmlns:a="http://schemas.openxmlformats.org/drawingml/2006/main">
              <a:ext uri="{FF2B5EF4-FFF2-40B4-BE49-F238E27FC236}">
                <a16:creationId xmlns:a16="http://schemas.microsoft.com/office/drawing/2014/main" id="{238A35BE-78E0-43B6-83A8-6771DA296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" y="1352550"/>
            <a:ext cx="11306175" cy="1708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4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14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Oral film solutions with daily vitamins, minerals and essential nutrients to meet the nutritional needs of different groups.</a:t>
            </a:r>
          </a:p>
        </p:txBody>
      </p:sp>
      <p:sp>
        <p:nvSpPr>
          <p:cNvPr id="4" name="B5">
            <a:extLst xmlns:a="http://schemas.openxmlformats.org/drawingml/2006/main">
              <a:ext uri="{FF2B5EF4-FFF2-40B4-BE49-F238E27FC236}">
                <a16:creationId xmlns:a16="http://schemas.microsoft.com/office/drawing/2014/main" id="{689AE4FA-CC63-4FE9-A3BB-228D10CF8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93357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225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6A6A1"/>
                </a:solidFill>
                <a:latin typeface="Arial"/>
                <a:ea typeface="Arial"/>
                <a:cs typeface="Arial"/>
              </a:rPr>
              <a:t>B5</a:t>
            </a:r>
          </a:p>
        </p:txBody>
      </p:sp>
      <p:sp>
        <p:nvSpPr>
          <p:cNvPr id="5" name="Vitamin B12 Nerve">
            <a:extLst xmlns:a="http://schemas.openxmlformats.org/drawingml/2006/main">
              <a:ext uri="{FF2B5EF4-FFF2-40B4-BE49-F238E27FC236}">
                <a16:creationId xmlns:a16="http://schemas.microsoft.com/office/drawing/2014/main" id="{97E81192-E305-4D3D-AF95-CFA0C7AA5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2590800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Vitamin B12 Nerve</a:t>
            </a:r>
          </a:p>
        </p:txBody>
      </p:sp>
      <p:sp>
        <p:nvSpPr>
          <p:cNvPr id="6" name="Support">
            <a:extLst xmlns:a="http://schemas.openxmlformats.org/drawingml/2006/main">
              <a:ext uri="{FF2B5EF4-FFF2-40B4-BE49-F238E27FC236}">
                <a16:creationId xmlns:a16="http://schemas.microsoft.com/office/drawing/2014/main" id="{6904F6DE-4B43-4DE3-AA8F-5183D5769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2840507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Support</a:t>
            </a:r>
          </a:p>
        </p:txBody>
      </p:sp>
      <p:sp>
        <p:nvSpPr>
          <p:cNvPr id="7" name="Oral Dissolving Film">
            <a:extLst xmlns:a="http://schemas.openxmlformats.org/drawingml/2006/main">
              <a:ext uri="{FF2B5EF4-FFF2-40B4-BE49-F238E27FC236}">
                <a16:creationId xmlns:a16="http://schemas.microsoft.com/office/drawing/2014/main" id="{75C4840C-CD72-485D-A85F-28A7A2BE7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3219450"/>
            <a:ext cx="2419350" cy="1685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Oral Dissolving Film</a:t>
            </a:r>
          </a:p>
        </p:txBody>
      </p:sp>
      <p:sp>
        <p:nvSpPr>
          <p:cNvPr id="8" name="Key Ingredients">
            <a:extLst xmlns:a="http://schemas.openxmlformats.org/drawingml/2006/main">
              <a:ext uri="{FF2B5EF4-FFF2-40B4-BE49-F238E27FC236}">
                <a16:creationId xmlns:a16="http://schemas.microsoft.com/office/drawing/2014/main" id="{042BA089-F99D-43F3-81A7-FDA2D70AF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3895725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Key Ingredients</a:t>
            </a:r>
          </a:p>
        </p:txBody>
      </p:sp>
      <p:sp>
        <p:nvSpPr>
          <p:cNvPr id="9" name="Vitamin B12">
            <a:extLst xmlns:a="http://schemas.openxmlformats.org/drawingml/2006/main">
              <a:ext uri="{FF2B5EF4-FFF2-40B4-BE49-F238E27FC236}">
                <a16:creationId xmlns:a16="http://schemas.microsoft.com/office/drawing/2014/main" id="{A7E6B1E5-8BB7-42F8-9C9D-449B387BC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4191000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Vitamin B12</a:t>
            </a:r>
          </a:p>
        </p:txBody>
      </p:sp>
      <p:sp>
        <p:nvSpPr>
          <p:cNvPr id="10" name="Benefits">
            <a:extLst xmlns:a="http://schemas.openxmlformats.org/drawingml/2006/main">
              <a:ext uri="{FF2B5EF4-FFF2-40B4-BE49-F238E27FC236}">
                <a16:creationId xmlns:a16="http://schemas.microsoft.com/office/drawing/2014/main" id="{26263436-E81E-41B1-B61D-C30ABE823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5238750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Benefits</a:t>
            </a:r>
          </a:p>
        </p:txBody>
      </p:sp>
      <p:sp>
        <p:nvSpPr>
          <p:cNvPr id="11" name="Nervous system support">
            <a:extLst xmlns:a="http://schemas.openxmlformats.org/drawingml/2006/main">
              <a:ext uri="{FF2B5EF4-FFF2-40B4-BE49-F238E27FC236}">
                <a16:creationId xmlns:a16="http://schemas.microsoft.com/office/drawing/2014/main" id="{21D69075-F408-4C31-B19B-B1B29DE81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5524500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Nervous system support</a:t>
            </a:r>
          </a:p>
        </p:txBody>
      </p:sp>
      <p:sp>
        <p:nvSpPr>
          <p:cNvPr id="12" name="Energy metabolism support">
            <a:extLst xmlns:a="http://schemas.openxmlformats.org/drawingml/2006/main">
              <a:ext uri="{FF2B5EF4-FFF2-40B4-BE49-F238E27FC236}">
                <a16:creationId xmlns:a16="http://schemas.microsoft.com/office/drawing/2014/main" id="{BF133AC5-B682-4F8B-912C-647920F6F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5688349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Energy metabolism support</a:t>
            </a:r>
          </a:p>
        </p:txBody>
      </p:sp>
      <p:sp>
        <p:nvSpPr>
          <p:cNvPr id="13" name="Red blood cell formation">
            <a:extLst xmlns:a="http://schemas.openxmlformats.org/drawingml/2006/main">
              <a:ext uri="{FF2B5EF4-FFF2-40B4-BE49-F238E27FC236}">
                <a16:creationId xmlns:a16="http://schemas.microsoft.com/office/drawing/2014/main" id="{3760429B-9D08-49A8-845F-07AB9A11D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5852198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Red blood cell formation</a:t>
            </a:r>
          </a:p>
        </p:txBody>
      </p:sp>
      <p:sp>
        <p:nvSpPr>
          <p:cNvPr id="14" name="B6">
            <a:extLst xmlns:a="http://schemas.openxmlformats.org/drawingml/2006/main">
              <a:ext uri="{FF2B5EF4-FFF2-40B4-BE49-F238E27FC236}">
                <a16:creationId xmlns:a16="http://schemas.microsoft.com/office/drawing/2014/main" id="{E6EFC946-799D-458B-9BA6-E9941BD47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4825" y="193357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225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6A6A1"/>
                </a:solidFill>
                <a:latin typeface="Arial"/>
                <a:ea typeface="Arial"/>
                <a:cs typeface="Arial"/>
              </a:rPr>
              <a:t>B6</a:t>
            </a:r>
          </a:p>
        </p:txBody>
      </p:sp>
      <p:sp>
        <p:nvSpPr>
          <p:cNvPr id="15" name="Vitamin B Complex">
            <a:extLst xmlns:a="http://schemas.openxmlformats.org/drawingml/2006/main">
              <a:ext uri="{FF2B5EF4-FFF2-40B4-BE49-F238E27FC236}">
                <a16:creationId xmlns:a16="http://schemas.microsoft.com/office/drawing/2014/main" id="{F1A8D79D-DFBA-4793-B458-322A62940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2590800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Vitamin B Complex</a:t>
            </a:r>
          </a:p>
        </p:txBody>
      </p:sp>
      <p:sp>
        <p:nvSpPr>
          <p:cNvPr id="16" name="Oral Dissolving Film">
            <a:extLst xmlns:a="http://schemas.openxmlformats.org/drawingml/2006/main">
              <a:ext uri="{FF2B5EF4-FFF2-40B4-BE49-F238E27FC236}">
                <a16:creationId xmlns:a16="http://schemas.microsoft.com/office/drawing/2014/main" id="{0F3A9A1B-1D0A-4C8B-905D-28C89CED2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3219450"/>
            <a:ext cx="2419350" cy="1685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Oral Dissolving Film</a:t>
            </a:r>
          </a:p>
        </p:txBody>
      </p:sp>
      <p:sp>
        <p:nvSpPr>
          <p:cNvPr id="17" name="Key Ingredients">
            <a:extLst xmlns:a="http://schemas.openxmlformats.org/drawingml/2006/main">
              <a:ext uri="{FF2B5EF4-FFF2-40B4-BE49-F238E27FC236}">
                <a16:creationId xmlns:a16="http://schemas.microsoft.com/office/drawing/2014/main" id="{E42B91BC-7CDD-4869-B6A1-BDCA90578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1925" y="3895725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Key Ingredients</a:t>
            </a:r>
          </a:p>
        </p:txBody>
      </p:sp>
      <p:sp>
        <p:nvSpPr>
          <p:cNvPr id="18" name="Vitamin B1">
            <a:extLst xmlns:a="http://schemas.openxmlformats.org/drawingml/2006/main">
              <a:ext uri="{FF2B5EF4-FFF2-40B4-BE49-F238E27FC236}">
                <a16:creationId xmlns:a16="http://schemas.microsoft.com/office/drawing/2014/main" id="{A4A952EA-E34C-441D-8880-BBA75EC9F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4191000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Vitamin B1</a:t>
            </a:r>
          </a:p>
        </p:txBody>
      </p:sp>
      <p:sp>
        <p:nvSpPr>
          <p:cNvPr id="19" name="Vitamin B2">
            <a:extLst xmlns:a="http://schemas.openxmlformats.org/drawingml/2006/main">
              <a:ext uri="{FF2B5EF4-FFF2-40B4-BE49-F238E27FC236}">
                <a16:creationId xmlns:a16="http://schemas.microsoft.com/office/drawing/2014/main" id="{5E292C6F-B946-4EC9-BEA2-F35F52AFC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4370784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Vitamin B2</a:t>
            </a:r>
          </a:p>
        </p:txBody>
      </p:sp>
      <p:sp>
        <p:nvSpPr>
          <p:cNvPr id="20" name="Vitamin B6">
            <a:extLst xmlns:a="http://schemas.openxmlformats.org/drawingml/2006/main">
              <a:ext uri="{FF2B5EF4-FFF2-40B4-BE49-F238E27FC236}">
                <a16:creationId xmlns:a16="http://schemas.microsoft.com/office/drawing/2014/main" id="{E954A175-A405-48CF-A91D-C80556F88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4550569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Vitamin B6</a:t>
            </a:r>
          </a:p>
        </p:txBody>
      </p:sp>
      <p:sp>
        <p:nvSpPr>
          <p:cNvPr id="21" name="Benefits">
            <a:extLst xmlns:a="http://schemas.openxmlformats.org/drawingml/2006/main">
              <a:ext uri="{FF2B5EF4-FFF2-40B4-BE49-F238E27FC236}">
                <a16:creationId xmlns:a16="http://schemas.microsoft.com/office/drawing/2014/main" id="{89BD46D2-0A54-4976-BD42-5A2735EC5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1925" y="5238750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Benefits</a:t>
            </a:r>
          </a:p>
        </p:txBody>
      </p:sp>
      <p:sp>
        <p:nvSpPr>
          <p:cNvPr id="22" name="Energy metabolism">
            <a:extLst xmlns:a="http://schemas.openxmlformats.org/drawingml/2006/main">
              <a:ext uri="{FF2B5EF4-FFF2-40B4-BE49-F238E27FC236}">
                <a16:creationId xmlns:a16="http://schemas.microsoft.com/office/drawing/2014/main" id="{7FF03E69-5A71-465F-ABC4-75DE7AFCF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5524500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Energy metabolism</a:t>
            </a:r>
          </a:p>
        </p:txBody>
      </p:sp>
      <p:sp>
        <p:nvSpPr>
          <p:cNvPr id="23" name="Nervous system support">
            <a:extLst xmlns:a="http://schemas.openxmlformats.org/drawingml/2006/main">
              <a:ext uri="{FF2B5EF4-FFF2-40B4-BE49-F238E27FC236}">
                <a16:creationId xmlns:a16="http://schemas.microsoft.com/office/drawing/2014/main" id="{85D42C45-80B7-4B81-B085-FA032F59D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5688349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Nervous system support</a:t>
            </a:r>
          </a:p>
        </p:txBody>
      </p:sp>
      <p:sp>
        <p:nvSpPr>
          <p:cNvPr id="24" name="Daily vitality support">
            <a:extLst xmlns:a="http://schemas.openxmlformats.org/drawingml/2006/main">
              <a:ext uri="{FF2B5EF4-FFF2-40B4-BE49-F238E27FC236}">
                <a16:creationId xmlns:a16="http://schemas.microsoft.com/office/drawing/2014/main" id="{06A7E7AC-5D60-436E-AE25-478821898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5852198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Daily vitality support</a:t>
            </a:r>
          </a:p>
        </p:txBody>
      </p:sp>
      <p:sp>
        <p:nvSpPr>
          <p:cNvPr id="25" name="B7">
            <a:extLst xmlns:a="http://schemas.openxmlformats.org/drawingml/2006/main">
              <a:ext uri="{FF2B5EF4-FFF2-40B4-BE49-F238E27FC236}">
                <a16:creationId xmlns:a16="http://schemas.microsoft.com/office/drawing/2014/main" id="{9D5E66B5-4F85-482A-A02C-411FA566B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193357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225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6A6A1"/>
                </a:solidFill>
                <a:latin typeface="Arial"/>
                <a:ea typeface="Arial"/>
                <a:cs typeface="Arial"/>
              </a:rPr>
              <a:t>B7</a:t>
            </a:r>
          </a:p>
        </p:txBody>
      </p:sp>
      <p:sp>
        <p:nvSpPr>
          <p:cNvPr id="26" name="DHA Nutrition">
            <a:extLst xmlns:a="http://schemas.openxmlformats.org/drawingml/2006/main">
              <a:ext uri="{FF2B5EF4-FFF2-40B4-BE49-F238E27FC236}">
                <a16:creationId xmlns:a16="http://schemas.microsoft.com/office/drawing/2014/main" id="{A00B2F91-301A-497B-BC10-155710407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5075" y="2590800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DHA Nutrition</a:t>
            </a:r>
          </a:p>
        </p:txBody>
      </p:sp>
      <p:sp>
        <p:nvSpPr>
          <p:cNvPr id="27" name="Oral Dissolving Film">
            <a:extLst xmlns:a="http://schemas.openxmlformats.org/drawingml/2006/main">
              <a:ext uri="{FF2B5EF4-FFF2-40B4-BE49-F238E27FC236}">
                <a16:creationId xmlns:a16="http://schemas.microsoft.com/office/drawing/2014/main" id="{4195C1F8-AA33-4303-8E85-358A69E01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5075" y="3219450"/>
            <a:ext cx="2419350" cy="1685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Oral Dissolving Film</a:t>
            </a:r>
          </a:p>
        </p:txBody>
      </p:sp>
      <p:sp>
        <p:nvSpPr>
          <p:cNvPr id="28" name="Key Ingredients">
            <a:extLst xmlns:a="http://schemas.openxmlformats.org/drawingml/2006/main">
              <a:ext uri="{FF2B5EF4-FFF2-40B4-BE49-F238E27FC236}">
                <a16:creationId xmlns:a16="http://schemas.microsoft.com/office/drawing/2014/main" id="{D2BD3C80-B149-4CAB-BF6C-155CCC262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3895725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Key Ingredients</a:t>
            </a:r>
          </a:p>
        </p:txBody>
      </p:sp>
      <p:sp>
        <p:nvSpPr>
          <p:cNvPr id="29" name="DHA">
            <a:extLst xmlns:a="http://schemas.openxmlformats.org/drawingml/2006/main">
              <a:ext uri="{FF2B5EF4-FFF2-40B4-BE49-F238E27FC236}">
                <a16:creationId xmlns:a16="http://schemas.microsoft.com/office/drawing/2014/main" id="{C71331DE-2323-4477-911D-ED8A790AD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4191000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DHA</a:t>
            </a:r>
          </a:p>
        </p:txBody>
      </p:sp>
      <p:sp>
        <p:nvSpPr>
          <p:cNvPr id="30" name="Benefits">
            <a:extLst xmlns:a="http://schemas.openxmlformats.org/drawingml/2006/main">
              <a:ext uri="{FF2B5EF4-FFF2-40B4-BE49-F238E27FC236}">
                <a16:creationId xmlns:a16="http://schemas.microsoft.com/office/drawing/2014/main" id="{A81AADE3-F328-41E2-A47D-7F076EA50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5238750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Benefits</a:t>
            </a:r>
          </a:p>
        </p:txBody>
      </p:sp>
      <p:sp>
        <p:nvSpPr>
          <p:cNvPr id="31" name="Brain nutrition support">
            <a:extLst xmlns:a="http://schemas.openxmlformats.org/drawingml/2006/main">
              <a:ext uri="{FF2B5EF4-FFF2-40B4-BE49-F238E27FC236}">
                <a16:creationId xmlns:a16="http://schemas.microsoft.com/office/drawing/2014/main" id="{C55EA36A-444F-487E-9F05-FAF39652B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5524500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Brain nutrition support</a:t>
            </a:r>
          </a:p>
        </p:txBody>
      </p:sp>
      <p:sp>
        <p:nvSpPr>
          <p:cNvPr id="32" name="Cognitive health support">
            <a:extLst xmlns:a="http://schemas.openxmlformats.org/drawingml/2006/main">
              <a:ext uri="{FF2B5EF4-FFF2-40B4-BE49-F238E27FC236}">
                <a16:creationId xmlns:a16="http://schemas.microsoft.com/office/drawing/2014/main" id="{023C70B7-9E33-46AD-9876-23A83E2A8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5688349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Cognitive health support</a:t>
            </a:r>
          </a:p>
        </p:txBody>
      </p:sp>
      <p:sp>
        <p:nvSpPr>
          <p:cNvPr id="33" name="Nervous system support">
            <a:extLst xmlns:a="http://schemas.openxmlformats.org/drawingml/2006/main">
              <a:ext uri="{FF2B5EF4-FFF2-40B4-BE49-F238E27FC236}">
                <a16:creationId xmlns:a16="http://schemas.microsoft.com/office/drawing/2014/main" id="{A56FBA87-BDDA-4F15-8BE1-722D8FCAD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5852198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Nervous system support</a:t>
            </a:r>
          </a:p>
        </p:txBody>
      </p:sp>
      <p:sp>
        <p:nvSpPr>
          <p:cNvPr id="34" name="B8">
            <a:extLst xmlns:a="http://schemas.openxmlformats.org/drawingml/2006/main">
              <a:ext uri="{FF2B5EF4-FFF2-40B4-BE49-F238E27FC236}">
                <a16:creationId xmlns:a16="http://schemas.microsoft.com/office/drawing/2014/main" id="{A10E5A49-9CD5-41FE-8F97-C21AD5B52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86975" y="193357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225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6A6A1"/>
                </a:solidFill>
                <a:latin typeface="Arial"/>
                <a:ea typeface="Arial"/>
                <a:cs typeface="Arial"/>
              </a:rPr>
              <a:t>B8</a:t>
            </a:r>
          </a:p>
        </p:txBody>
      </p:sp>
      <p:sp>
        <p:nvSpPr>
          <p:cNvPr id="35" name="Biotin Hair Health">
            <a:extLst xmlns:a="http://schemas.openxmlformats.org/drawingml/2006/main">
              <a:ext uri="{FF2B5EF4-FFF2-40B4-BE49-F238E27FC236}">
                <a16:creationId xmlns:a16="http://schemas.microsoft.com/office/drawing/2014/main" id="{92932BEF-B988-4ADE-BD5A-37F741FE2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2590800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Biotin Hair Health</a:t>
            </a:r>
          </a:p>
        </p:txBody>
      </p:sp>
      <p:sp>
        <p:nvSpPr>
          <p:cNvPr id="36" name="Oral Dissolving Film">
            <a:extLst xmlns:a="http://schemas.openxmlformats.org/drawingml/2006/main">
              <a:ext uri="{FF2B5EF4-FFF2-40B4-BE49-F238E27FC236}">
                <a16:creationId xmlns:a16="http://schemas.microsoft.com/office/drawing/2014/main" id="{15D4CDE1-9A2B-4B80-9334-725D2ED92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3219450"/>
            <a:ext cx="2419350" cy="1685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Oral Dissolving Film</a:t>
            </a:r>
          </a:p>
        </p:txBody>
      </p:sp>
      <p:sp>
        <p:nvSpPr>
          <p:cNvPr id="37" name="Key Ingredients">
            <a:extLst xmlns:a="http://schemas.openxmlformats.org/drawingml/2006/main">
              <a:ext uri="{FF2B5EF4-FFF2-40B4-BE49-F238E27FC236}">
                <a16:creationId xmlns:a16="http://schemas.microsoft.com/office/drawing/2014/main" id="{CD295E1E-05EB-4E0B-BE73-A0830B1D8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44075" y="3895725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Key Ingredients</a:t>
            </a:r>
          </a:p>
        </p:txBody>
      </p:sp>
      <p:sp>
        <p:nvSpPr>
          <p:cNvPr id="38" name="Biotin">
            <a:extLst xmlns:a="http://schemas.openxmlformats.org/drawingml/2006/main">
              <a:ext uri="{FF2B5EF4-FFF2-40B4-BE49-F238E27FC236}">
                <a16:creationId xmlns:a16="http://schemas.microsoft.com/office/drawing/2014/main" id="{ABF4B6F0-C765-4B3F-88DA-D98397A56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4191000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Biotin</a:t>
            </a:r>
          </a:p>
        </p:txBody>
      </p:sp>
      <p:sp>
        <p:nvSpPr>
          <p:cNvPr id="39" name="Zinc">
            <a:extLst xmlns:a="http://schemas.openxmlformats.org/drawingml/2006/main">
              <a:ext uri="{FF2B5EF4-FFF2-40B4-BE49-F238E27FC236}">
                <a16:creationId xmlns:a16="http://schemas.microsoft.com/office/drawing/2014/main" id="{595AF680-068C-412E-80EA-7D91F9417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4370784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Zinc</a:t>
            </a:r>
          </a:p>
        </p:txBody>
      </p:sp>
      <p:sp>
        <p:nvSpPr>
          <p:cNvPr id="40" name="Benefits">
            <a:extLst xmlns:a="http://schemas.openxmlformats.org/drawingml/2006/main">
              <a:ext uri="{FF2B5EF4-FFF2-40B4-BE49-F238E27FC236}">
                <a16:creationId xmlns:a16="http://schemas.microsoft.com/office/drawing/2014/main" id="{EA4E5AFA-7879-4FCE-A384-901470647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44075" y="5238750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Benefits</a:t>
            </a:r>
          </a:p>
        </p:txBody>
      </p:sp>
      <p:sp>
        <p:nvSpPr>
          <p:cNvPr id="41" name="Hair and nail health">
            <a:extLst xmlns:a="http://schemas.openxmlformats.org/drawingml/2006/main">
              <a:ext uri="{FF2B5EF4-FFF2-40B4-BE49-F238E27FC236}">
                <a16:creationId xmlns:a16="http://schemas.microsoft.com/office/drawing/2014/main" id="{377DBCA5-0B27-467A-8F32-7FAF92ED3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5524500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Hair and nail health</a:t>
            </a:r>
          </a:p>
        </p:txBody>
      </p:sp>
      <p:sp>
        <p:nvSpPr>
          <p:cNvPr id="42" name="Skin health support">
            <a:extLst xmlns:a="http://schemas.openxmlformats.org/drawingml/2006/main">
              <a:ext uri="{FF2B5EF4-FFF2-40B4-BE49-F238E27FC236}">
                <a16:creationId xmlns:a16="http://schemas.microsoft.com/office/drawing/2014/main" id="{5F7A448D-9AD9-405D-AE52-36898E920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5688349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Skin health support</a:t>
            </a:r>
          </a:p>
        </p:txBody>
      </p:sp>
      <p:sp>
        <p:nvSpPr>
          <p:cNvPr id="43" name="Keratin formation support">
            <a:extLst xmlns:a="http://schemas.openxmlformats.org/drawingml/2006/main">
              <a:ext uri="{FF2B5EF4-FFF2-40B4-BE49-F238E27FC236}">
                <a16:creationId xmlns:a16="http://schemas.microsoft.com/office/drawing/2014/main" id="{9C241D8C-54AF-4E28-9A7B-18A4EA947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5852198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Keratin formation support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2A6038A3-F6C0-46A3-A5B2-7C4E3BE0D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239"/>
          </a:solidFill>
          <a:ln xmlns:a="http://schemas.openxmlformats.org/drawingml/2006/main" w="0">
            <a:noFill/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2B52BDA8-3A0D-440A-BC56-2FCCC7867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71500"/>
            <a:ext cx="12192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A6A1"/>
          </a:solidFill>
          <a:ln xmlns:a="http://schemas.openxmlformats.org/drawingml/2006/main" w="0">
            <a:noFill/>
          </a:ln>
        </p:spPr>
      </p:sp>
      <p:pic>
        <p:nvPic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57459A09-1BDD-47F4-82FD-F1BE8136BDA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328901f98704746"/>
          <a:stretch xmlns:a="http://schemas.openxmlformats.org/drawingml/2006/main"/>
        </p:blipFill>
        <p:spPr>
          <a:xfrm xmlns:a="http://schemas.openxmlformats.org/drawingml/2006/main">
            <a:off x="361950" y="85725"/>
            <a:ext cx="409575" cy="409575"/>
          </a:xfrm>
          <a:prstGeom xmlns:a="http://schemas.openxmlformats.org/drawingml/2006/main" prst="rect">
            <a:avLst/>
          </a:prstGeom>
        </p:spPr>
      </p:pic>
      <p:sp>
        <p:nvSpPr>
          <p:cNvPr id="47" name="HYTAN BIO TECH">
            <a:extLst xmlns:a="http://schemas.openxmlformats.org/drawingml/2006/main">
              <a:ext uri="{FF2B5EF4-FFF2-40B4-BE49-F238E27FC236}">
                <a16:creationId xmlns:a16="http://schemas.microsoft.com/office/drawing/2014/main" id="{120571EC-709E-480B-A4E1-279E3FEF2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161925"/>
            <a:ext cx="428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HYTAN BIO TECH</a:t>
            </a:r>
          </a:p>
        </p:txBody>
      </p:sp>
      <p:sp>
        <p:nvSpPr>
          <p:cNvPr id="48" name="ORAL FILM INNOVATION">
            <a:extLst xmlns:a="http://schemas.openxmlformats.org/drawingml/2006/main">
              <a:ext uri="{FF2B5EF4-FFF2-40B4-BE49-F238E27FC236}">
                <a16:creationId xmlns:a16="http://schemas.microsoft.com/office/drawing/2014/main" id="{AEDBE2F7-58AD-425B-B04F-08A9BC0BD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38125"/>
            <a:ext cx="34480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B5E3D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050" b="0">
                <a:solidFill>
                  <a:srgbClr val="B5E3DF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B5E3DF"/>
                </a:solidFill>
                <a:latin typeface="Arial"/>
                <a:ea typeface="Arial"/>
                <a:cs typeface="Arial"/>
              </a:rPr>
              <a:t>ORAL FILM INNOVATION</a:t>
            </a:r>
          </a:p>
        </p:txBody>
      </p:sp>
      <p:sp>
        <p:nvSpPr>
          <p:cNvPr id="49" name="14">
            <a:extLst xmlns:a="http://schemas.openxmlformats.org/drawingml/2006/main">
              <a:ext uri="{FF2B5EF4-FFF2-40B4-BE49-F238E27FC236}">
                <a16:creationId xmlns:a16="http://schemas.microsoft.com/office/drawing/2014/main" id="{63891FD9-6ABF-4B56-88E2-513F18E47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91925" y="6648450"/>
            <a:ext cx="28575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75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1105756280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B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7180AF7E-0556-4181-8B73-D8FC6A3BBA8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56267a8944149a2"/>
          <a:stretch xmlns:a="http://schemas.openxmlformats.org/drawingml/2006/main"/>
        </p:blipFill>
        <p:spPr>
          <a:xfrm xmlns:a="http://schemas.openxmlformats.org/drawingml/2006/main">
            <a:off x="0" y="670"/>
            <a:ext cx="12192000" cy="6856661"/>
          </a:xfrm>
          <a:prstGeom xmlns:a="http://schemas.openxmlformats.org/drawingml/2006/main" prst="rect">
            <a:avLst/>
          </a:prstGeom>
        </p:spPr>
      </p:pic>
      <p:sp>
        <p:nvSpPr>
          <p:cNvPr id="2" name="Category C">
            <a:extLst xmlns:a="http://schemas.openxmlformats.org/drawingml/2006/main">
              <a:ext uri="{FF2B5EF4-FFF2-40B4-BE49-F238E27FC236}">
                <a16:creationId xmlns:a16="http://schemas.microsoft.com/office/drawing/2014/main" id="{7FE9C103-58A7-4DAD-83A2-705FF9BFC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52500"/>
            <a:ext cx="1285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13" b="0">
                <a:solidFill>
                  <a:srgbClr val="16A6A1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13" b="0">
                <a:solidFill>
                  <a:srgbClr val="16A6A1"/>
                </a:solidFill>
                <a:latin typeface="Arial"/>
                <a:ea typeface="Arial"/>
                <a:cs typeface="Arial"/>
              </a:defRPr>
            </a:pPr>
            <a:r>
              <a:rPr sz="1013" b="0">
                <a:solidFill>
                  <a:srgbClr val="16A6A1"/>
                </a:solidFill>
                <a:latin typeface="Arial"/>
                <a:ea typeface="Arial"/>
                <a:cs typeface="Arial"/>
              </a:rPr>
              <a:t>Category C</a:t>
            </a:r>
          </a:p>
        </p:txBody>
      </p:sp>
      <p:sp>
        <p:nvSpPr>
          <p:cNvPr id="3" name="Brain Health &amp; Sleep">
            <a:extLst xmlns:a="http://schemas.openxmlformats.org/drawingml/2006/main">
              <a:ext uri="{FF2B5EF4-FFF2-40B4-BE49-F238E27FC236}">
                <a16:creationId xmlns:a16="http://schemas.microsoft.com/office/drawing/2014/main" id="{A1286743-900B-48BC-A988-F6A97DC82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" y="1276350"/>
            <a:ext cx="8572500" cy="5057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375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3375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pPr>
            <a:r>
              <a:rPr sz="3375" b="1">
                <a:solidFill>
                  <a:srgbClr val="16A6A1"/>
                </a:solidFill>
                <a:latin typeface="Arial"/>
                <a:ea typeface="Arial"/>
                <a:cs typeface="Arial"/>
              </a:rPr>
              <a:t>Brain Health &amp; Sleep</a:t>
            </a:r>
          </a:p>
        </p:txBody>
      </p:sp>
      <p:sp>
        <p:nvSpPr>
          <p:cNvPr id="4" name="Targeted oral film supplements for sleep, relaxation, c">
            <a:extLst xmlns:a="http://schemas.openxmlformats.org/drawingml/2006/main">
              <a:ext uri="{FF2B5EF4-FFF2-40B4-BE49-F238E27FC236}">
                <a16:creationId xmlns:a16="http://schemas.microsoft.com/office/drawing/2014/main" id="{75A3E2F1-F2E8-4297-BD65-D1E3B674D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105025"/>
            <a:ext cx="6477000" cy="1742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63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63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63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Targeted oral film supplements for sleep, relaxation, cognitive focus and everyday mental</a:t>
            </a:r>
          </a:p>
        </p:txBody>
      </p:sp>
      <p:sp>
        <p:nvSpPr>
          <p:cNvPr id="5" name="well-being.">
            <a:extLst xmlns:a="http://schemas.openxmlformats.org/drawingml/2006/main">
              <a:ext uri="{FF2B5EF4-FFF2-40B4-BE49-F238E27FC236}">
                <a16:creationId xmlns:a16="http://schemas.microsoft.com/office/drawing/2014/main" id="{242DF693-9172-48AC-B625-F33912D79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92525"/>
            <a:ext cx="6477000" cy="1742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63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63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63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well-being.</a:t>
            </a:r>
          </a:p>
        </p:txBody>
      </p:sp>
      <p:sp>
        <p:nvSpPr>
          <p:cNvPr id="6" name="Product Range">
            <a:extLst xmlns:a="http://schemas.openxmlformats.org/drawingml/2006/main">
              <a:ext uri="{FF2B5EF4-FFF2-40B4-BE49-F238E27FC236}">
                <a16:creationId xmlns:a16="http://schemas.microsoft.com/office/drawing/2014/main" id="{4A516E1B-631E-43C6-A2C0-33ACB8F95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072" y="3359914"/>
            <a:ext cx="3810000" cy="2247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Product Range</a:t>
            </a:r>
          </a:p>
        </p:txBody>
      </p:sp>
      <p:sp>
        <p:nvSpPr>
          <p:cNvPr id="7" name="C1">
            <a:extLst xmlns:a="http://schemas.openxmlformats.org/drawingml/2006/main">
              <a:ext uri="{FF2B5EF4-FFF2-40B4-BE49-F238E27FC236}">
                <a16:creationId xmlns:a16="http://schemas.microsoft.com/office/drawing/2014/main" id="{65AFCD9D-83B1-4590-A929-8B9F2560F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890" y="3877279"/>
            <a:ext cx="381000" cy="2606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C1</a:t>
            </a:r>
          </a:p>
        </p:txBody>
      </p:sp>
      <p:sp>
        <p:nvSpPr>
          <p:cNvPr id="8" name="Melatonin Sleep">
            <a:extLst xmlns:a="http://schemas.openxmlformats.org/drawingml/2006/main">
              <a:ext uri="{FF2B5EF4-FFF2-40B4-BE49-F238E27FC236}">
                <a16:creationId xmlns:a16="http://schemas.microsoft.com/office/drawing/2014/main" id="{2122AE24-C454-407D-8202-5EB856AF7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5040" y="3829654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Melatonin Sleep</a:t>
            </a:r>
          </a:p>
        </p:txBody>
      </p:sp>
      <p:sp>
        <p:nvSpPr>
          <p:cNvPr id="9" name="Film">
            <a:extLst xmlns:a="http://schemas.openxmlformats.org/drawingml/2006/main">
              <a:ext uri="{FF2B5EF4-FFF2-40B4-BE49-F238E27FC236}">
                <a16:creationId xmlns:a16="http://schemas.microsoft.com/office/drawing/2014/main" id="{100A6129-B35E-407A-A366-5117BC757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5040" y="3957479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Film</a:t>
            </a:r>
          </a:p>
        </p:txBody>
      </p:sp>
      <p:sp>
        <p:nvSpPr>
          <p:cNvPr id="10" name="C2">
            <a:extLst xmlns:a="http://schemas.openxmlformats.org/drawingml/2006/main">
              <a:ext uri="{FF2B5EF4-FFF2-40B4-BE49-F238E27FC236}">
                <a16:creationId xmlns:a16="http://schemas.microsoft.com/office/drawing/2014/main" id="{BB0BC61C-774F-4CB4-8C77-D11F0C1C8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64127" y="3877279"/>
            <a:ext cx="381000" cy="2606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C2</a:t>
            </a:r>
          </a:p>
        </p:txBody>
      </p:sp>
      <p:sp>
        <p:nvSpPr>
          <p:cNvPr id="11" name="Melatonin +">
            <a:extLst xmlns:a="http://schemas.openxmlformats.org/drawingml/2006/main">
              <a:ext uri="{FF2B5EF4-FFF2-40B4-BE49-F238E27FC236}">
                <a16:creationId xmlns:a16="http://schemas.microsoft.com/office/drawing/2014/main" id="{60D304F0-CAA1-4D75-92A5-9A72F1132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02277" y="3829654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Melatonin +</a:t>
            </a:r>
          </a:p>
        </p:txBody>
      </p:sp>
      <p:sp>
        <p:nvSpPr>
          <p:cNvPr id="12" name="Magnesium">
            <a:extLst xmlns:a="http://schemas.openxmlformats.org/drawingml/2006/main">
              <a:ext uri="{FF2B5EF4-FFF2-40B4-BE49-F238E27FC236}">
                <a16:creationId xmlns:a16="http://schemas.microsoft.com/office/drawing/2014/main" id="{19217CF4-354F-471B-8710-91D115B64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02277" y="3957479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Magnesium</a:t>
            </a:r>
          </a:p>
        </p:txBody>
      </p:sp>
      <p:sp>
        <p:nvSpPr>
          <p:cNvPr id="13" name="C3">
            <a:extLst xmlns:a="http://schemas.openxmlformats.org/drawingml/2006/main">
              <a:ext uri="{FF2B5EF4-FFF2-40B4-BE49-F238E27FC236}">
                <a16:creationId xmlns:a16="http://schemas.microsoft.com/office/drawing/2014/main" id="{D29B1E15-8B6F-4532-B865-6A6A3AE42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61366" y="3877279"/>
            <a:ext cx="381000" cy="2606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C3</a:t>
            </a:r>
          </a:p>
        </p:txBody>
      </p:sp>
      <p:sp>
        <p:nvSpPr>
          <p:cNvPr id="14" name="L-Theanine">
            <a:extLst xmlns:a="http://schemas.openxmlformats.org/drawingml/2006/main">
              <a:ext uri="{FF2B5EF4-FFF2-40B4-BE49-F238E27FC236}">
                <a16:creationId xmlns:a16="http://schemas.microsoft.com/office/drawing/2014/main" id="{23C63647-0BDE-4A40-A09D-04A857130B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9516" y="3829654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L-Theanine</a:t>
            </a:r>
          </a:p>
        </p:txBody>
      </p:sp>
      <p:sp>
        <p:nvSpPr>
          <p:cNvPr id="15" name="Relaxation">
            <a:extLst xmlns:a="http://schemas.openxmlformats.org/drawingml/2006/main">
              <a:ext uri="{FF2B5EF4-FFF2-40B4-BE49-F238E27FC236}">
                <a16:creationId xmlns:a16="http://schemas.microsoft.com/office/drawing/2014/main" id="{A0BF3883-6CE0-4BA5-8189-CA654AF4B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9516" y="3957479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Relaxation</a:t>
            </a:r>
          </a:p>
        </p:txBody>
      </p:sp>
      <p:sp>
        <p:nvSpPr>
          <p:cNvPr id="16" name="C4">
            <a:extLst xmlns:a="http://schemas.openxmlformats.org/drawingml/2006/main">
              <a:ext uri="{FF2B5EF4-FFF2-40B4-BE49-F238E27FC236}">
                <a16:creationId xmlns:a16="http://schemas.microsoft.com/office/drawing/2014/main" id="{BFCAFD45-2988-4933-A544-E2965F299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8595" y="3877279"/>
            <a:ext cx="381000" cy="2606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C4</a:t>
            </a:r>
          </a:p>
        </p:txBody>
      </p:sp>
      <p:sp>
        <p:nvSpPr>
          <p:cNvPr id="17" name="Focus &amp; Learning">
            <a:extLst xmlns:a="http://schemas.openxmlformats.org/drawingml/2006/main">
              <a:ext uri="{FF2B5EF4-FFF2-40B4-BE49-F238E27FC236}">
                <a16:creationId xmlns:a16="http://schemas.microsoft.com/office/drawing/2014/main" id="{7AC7C884-D21F-40D3-8FC2-FFF384AD9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6745" y="3829654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Focus &amp; Learning</a:t>
            </a:r>
          </a:p>
        </p:txBody>
      </p:sp>
      <p:sp>
        <p:nvSpPr>
          <p:cNvPr id="18" name="Film">
            <a:extLst xmlns:a="http://schemas.openxmlformats.org/drawingml/2006/main">
              <a:ext uri="{FF2B5EF4-FFF2-40B4-BE49-F238E27FC236}">
                <a16:creationId xmlns:a16="http://schemas.microsoft.com/office/drawing/2014/main" id="{2FDDAB6B-7AED-482D-81BC-7349AF75E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6745" y="3957479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Film</a:t>
            </a:r>
          </a:p>
        </p:txBody>
      </p:sp>
      <p:sp>
        <p:nvSpPr>
          <p:cNvPr id="19" name="C5">
            <a:extLst xmlns:a="http://schemas.openxmlformats.org/drawingml/2006/main">
              <a:ext uri="{FF2B5EF4-FFF2-40B4-BE49-F238E27FC236}">
                <a16:creationId xmlns:a16="http://schemas.microsoft.com/office/drawing/2014/main" id="{01FE6985-D50F-4105-BEF4-8CA0248A3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903" y="4551936"/>
            <a:ext cx="381000" cy="2606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C5</a:t>
            </a:r>
          </a:p>
        </p:txBody>
      </p:sp>
      <p:sp>
        <p:nvSpPr>
          <p:cNvPr id="20" name="Magnesium">
            <a:extLst xmlns:a="http://schemas.openxmlformats.org/drawingml/2006/main">
              <a:ext uri="{FF2B5EF4-FFF2-40B4-BE49-F238E27FC236}">
                <a16:creationId xmlns:a16="http://schemas.microsoft.com/office/drawing/2014/main" id="{53001365-CE5C-47DB-962A-162597EA1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5053" y="4504311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Magnesium</a:t>
            </a:r>
          </a:p>
        </p:txBody>
      </p:sp>
      <p:sp>
        <p:nvSpPr>
          <p:cNvPr id="21" name="Relaxation">
            <a:extLst xmlns:a="http://schemas.openxmlformats.org/drawingml/2006/main">
              <a:ext uri="{FF2B5EF4-FFF2-40B4-BE49-F238E27FC236}">
                <a16:creationId xmlns:a16="http://schemas.microsoft.com/office/drawing/2014/main" id="{22BB5E67-E843-4CB0-A203-3E066FC1F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5053" y="4632137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Relaxation</a:t>
            </a:r>
          </a:p>
        </p:txBody>
      </p:sp>
      <p:sp>
        <p:nvSpPr>
          <p:cNvPr id="22" name="C6">
            <a:extLst xmlns:a="http://schemas.openxmlformats.org/drawingml/2006/main">
              <a:ext uri="{FF2B5EF4-FFF2-40B4-BE49-F238E27FC236}">
                <a16:creationId xmlns:a16="http://schemas.microsoft.com/office/drawing/2014/main" id="{DBA82617-3A4E-4C26-8A81-FBE73D10B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64097" y="4551936"/>
            <a:ext cx="381000" cy="2606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C6</a:t>
            </a:r>
          </a:p>
        </p:txBody>
      </p:sp>
      <p:sp>
        <p:nvSpPr>
          <p:cNvPr id="23" name="DHA Memory Film">
            <a:extLst xmlns:a="http://schemas.openxmlformats.org/drawingml/2006/main">
              <a:ext uri="{FF2B5EF4-FFF2-40B4-BE49-F238E27FC236}">
                <a16:creationId xmlns:a16="http://schemas.microsoft.com/office/drawing/2014/main" id="{C2BFE5BA-39A8-4FDE-AD86-472EDCE27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02247" y="4504311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DHA Memory Film</a:t>
            </a:r>
          </a:p>
        </p:txBody>
      </p:sp>
      <p:sp>
        <p:nvSpPr>
          <p:cNvPr id="24" name="C7">
            <a:extLst xmlns:a="http://schemas.openxmlformats.org/drawingml/2006/main">
              <a:ext uri="{FF2B5EF4-FFF2-40B4-BE49-F238E27FC236}">
                <a16:creationId xmlns:a16="http://schemas.microsoft.com/office/drawing/2014/main" id="{8B1C1AE3-C88F-41EB-92DA-4BA10D6C2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61365" y="4551936"/>
            <a:ext cx="381000" cy="2606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C7</a:t>
            </a:r>
          </a:p>
        </p:txBody>
      </p:sp>
      <p:sp>
        <p:nvSpPr>
          <p:cNvPr id="25" name="B Vitamins">
            <a:extLst xmlns:a="http://schemas.openxmlformats.org/drawingml/2006/main">
              <a:ext uri="{FF2B5EF4-FFF2-40B4-BE49-F238E27FC236}">
                <a16:creationId xmlns:a16="http://schemas.microsoft.com/office/drawing/2014/main" id="{8EEF2499-96B3-40B8-8C75-32E470812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9515" y="4504311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B Vitamins</a:t>
            </a:r>
          </a:p>
        </p:txBody>
      </p:sp>
      <p:sp>
        <p:nvSpPr>
          <p:cNvPr id="26" name="Anti-Fatigue">
            <a:extLst xmlns:a="http://schemas.openxmlformats.org/drawingml/2006/main">
              <a:ext uri="{FF2B5EF4-FFF2-40B4-BE49-F238E27FC236}">
                <a16:creationId xmlns:a16="http://schemas.microsoft.com/office/drawing/2014/main" id="{6B4E14D6-3ED6-43D7-A060-B0FE6DD24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9515" y="4632137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Anti-Fatigue</a:t>
            </a:r>
          </a:p>
        </p:txBody>
      </p:sp>
      <p:sp>
        <p:nvSpPr>
          <p:cNvPr id="27" name="C8">
            <a:extLst xmlns:a="http://schemas.openxmlformats.org/drawingml/2006/main">
              <a:ext uri="{FF2B5EF4-FFF2-40B4-BE49-F238E27FC236}">
                <a16:creationId xmlns:a16="http://schemas.microsoft.com/office/drawing/2014/main" id="{ACDC1C6F-7A50-41CC-B24D-B5296E67B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8536" y="4551936"/>
            <a:ext cx="381000" cy="2606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C8</a:t>
            </a:r>
          </a:p>
        </p:txBody>
      </p:sp>
      <p:sp>
        <p:nvSpPr>
          <p:cNvPr id="28" name="Caffeine Alertness">
            <a:extLst xmlns:a="http://schemas.openxmlformats.org/drawingml/2006/main">
              <a:ext uri="{FF2B5EF4-FFF2-40B4-BE49-F238E27FC236}">
                <a16:creationId xmlns:a16="http://schemas.microsoft.com/office/drawing/2014/main" id="{5A1F9DD9-F83E-486D-BAE9-A00B42EA3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6686" y="4504311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Caffeine Alertness</a:t>
            </a:r>
          </a:p>
        </p:txBody>
      </p:sp>
      <p:sp>
        <p:nvSpPr>
          <p:cNvPr id="29" name="Film">
            <a:extLst xmlns:a="http://schemas.openxmlformats.org/drawingml/2006/main">
              <a:ext uri="{FF2B5EF4-FFF2-40B4-BE49-F238E27FC236}">
                <a16:creationId xmlns:a16="http://schemas.microsoft.com/office/drawing/2014/main" id="{FA3B6CE7-F5D8-4D6D-A5DD-8AC64B424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6686" y="4632137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Film</a:t>
            </a:r>
          </a:p>
        </p:txBody>
      </p:sp>
      <p:sp>
        <p:nvSpPr>
          <p:cNvPr id="30" name="Key Benefits">
            <a:extLst xmlns:a="http://schemas.openxmlformats.org/drawingml/2006/main">
              <a:ext uri="{FF2B5EF4-FFF2-40B4-BE49-F238E27FC236}">
                <a16:creationId xmlns:a16="http://schemas.microsoft.com/office/drawing/2014/main" id="{5C2D5D14-9C3F-466A-947A-784773CD1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421" y="5243736"/>
            <a:ext cx="3810000" cy="2247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Key Benefits</a:t>
            </a:r>
          </a:p>
        </p:txBody>
      </p:sp>
      <p:sp>
        <p:nvSpPr>
          <p:cNvPr id="31" name="Sleep onset">
            <a:extLst xmlns:a="http://schemas.openxmlformats.org/drawingml/2006/main">
              <a:ext uri="{FF2B5EF4-FFF2-40B4-BE49-F238E27FC236}">
                <a16:creationId xmlns:a16="http://schemas.microsoft.com/office/drawing/2014/main" id="{723C37C1-D88C-4825-8F82-8B97BE77F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9175" y="5810250"/>
            <a:ext cx="742950" cy="1348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Sleep onset</a:t>
            </a:r>
          </a:p>
        </p:txBody>
      </p:sp>
      <p:sp>
        <p:nvSpPr>
          <p:cNvPr id="32" name="Sleep quality">
            <a:extLst xmlns:a="http://schemas.openxmlformats.org/drawingml/2006/main">
              <a:ext uri="{FF2B5EF4-FFF2-40B4-BE49-F238E27FC236}">
                <a16:creationId xmlns:a16="http://schemas.microsoft.com/office/drawing/2014/main" id="{05D4E768-2ACB-4462-914B-C32340E7B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5810250"/>
            <a:ext cx="990600" cy="1348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Sleep quality</a:t>
            </a:r>
          </a:p>
        </p:txBody>
      </p:sp>
      <p:sp>
        <p:nvSpPr>
          <p:cNvPr id="33" name="Calm &amp; relaxation">
            <a:extLst xmlns:a="http://schemas.openxmlformats.org/drawingml/2006/main">
              <a:ext uri="{FF2B5EF4-FFF2-40B4-BE49-F238E27FC236}">
                <a16:creationId xmlns:a16="http://schemas.microsoft.com/office/drawing/2014/main" id="{F262D71A-8701-4A77-A1A2-E2136DDA0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62425" y="5810250"/>
            <a:ext cx="1114425" cy="1348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Calm &amp; relaxation</a:t>
            </a:r>
          </a:p>
        </p:txBody>
      </p:sp>
      <p:sp>
        <p:nvSpPr>
          <p:cNvPr id="34" name="Focus, memory &amp;">
            <a:extLst xmlns:a="http://schemas.openxmlformats.org/drawingml/2006/main">
              <a:ext uri="{FF2B5EF4-FFF2-40B4-BE49-F238E27FC236}">
                <a16:creationId xmlns:a16="http://schemas.microsoft.com/office/drawing/2014/main" id="{D8EC10AD-BDAE-4EED-831D-65D59CD76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0275" y="5810250"/>
            <a:ext cx="971550" cy="1348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Focus, memory &amp;</a:t>
            </a:r>
          </a:p>
        </p:txBody>
      </p:sp>
      <p:sp>
        <p:nvSpPr>
          <p:cNvPr id="35" name="alertness">
            <a:extLst xmlns:a="http://schemas.openxmlformats.org/drawingml/2006/main">
              <a:ext uri="{FF2B5EF4-FFF2-40B4-BE49-F238E27FC236}">
                <a16:creationId xmlns:a16="http://schemas.microsoft.com/office/drawing/2014/main" id="{505EE024-8DB2-4AE3-AA08-03915564B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0275" y="5940552"/>
            <a:ext cx="971550" cy="1348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alertness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D6840B94-3511-4A2E-8386-9E8EB5805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239"/>
          </a:solidFill>
          <a:ln xmlns:a="http://schemas.openxmlformats.org/drawingml/2006/main" w="0">
            <a:noFill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27BF984F-DAB7-4B99-9D1F-38ACC8308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71500"/>
            <a:ext cx="12192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A6A1"/>
          </a:solidFill>
          <a:ln xmlns:a="http://schemas.openxmlformats.org/drawingml/2006/main" w="0">
            <a:noFill/>
          </a:ln>
        </p:spPr>
      </p:sp>
      <p:pic>
        <p:nvPic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C548B53E-F5D1-4F54-8D3D-7324F01E499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5949401fc7c499f"/>
          <a:stretch xmlns:a="http://schemas.openxmlformats.org/drawingml/2006/main"/>
        </p:blipFill>
        <p:spPr>
          <a:xfrm xmlns:a="http://schemas.openxmlformats.org/drawingml/2006/main">
            <a:off x="361950" y="85725"/>
            <a:ext cx="409575" cy="409575"/>
          </a:xfrm>
          <a:prstGeom xmlns:a="http://schemas.openxmlformats.org/drawingml/2006/main" prst="rect">
            <a:avLst/>
          </a:prstGeom>
        </p:spPr>
      </p:pic>
      <p:sp>
        <p:nvSpPr>
          <p:cNvPr id="39" name="HYTAN BIO TECH">
            <a:extLst xmlns:a="http://schemas.openxmlformats.org/drawingml/2006/main">
              <a:ext uri="{FF2B5EF4-FFF2-40B4-BE49-F238E27FC236}">
                <a16:creationId xmlns:a16="http://schemas.microsoft.com/office/drawing/2014/main" id="{23672D66-12DC-40DE-B7AA-6327D5FDE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161925"/>
            <a:ext cx="428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HYTAN BIO TECH</a:t>
            </a:r>
          </a:p>
        </p:txBody>
      </p:sp>
      <p:sp>
        <p:nvSpPr>
          <p:cNvPr id="40" name="ORAL FILM INNOVATION">
            <a:extLst xmlns:a="http://schemas.openxmlformats.org/drawingml/2006/main">
              <a:ext uri="{FF2B5EF4-FFF2-40B4-BE49-F238E27FC236}">
                <a16:creationId xmlns:a16="http://schemas.microsoft.com/office/drawing/2014/main" id="{CD417DBD-7DFC-4826-A589-F9EE701BF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38125"/>
            <a:ext cx="34480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B5E3D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050" b="0">
                <a:solidFill>
                  <a:srgbClr val="B5E3DF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B5E3DF"/>
                </a:solidFill>
                <a:latin typeface="Arial"/>
                <a:ea typeface="Arial"/>
                <a:cs typeface="Arial"/>
              </a:rPr>
              <a:t>ORAL FILM INNOVATION</a:t>
            </a:r>
          </a:p>
        </p:txBody>
      </p:sp>
      <p:sp>
        <p:nvSpPr>
          <p:cNvPr id="41" name="15">
            <a:extLst xmlns:a="http://schemas.openxmlformats.org/drawingml/2006/main">
              <a:ext uri="{FF2B5EF4-FFF2-40B4-BE49-F238E27FC236}">
                <a16:creationId xmlns:a16="http://schemas.microsoft.com/office/drawing/2014/main" id="{47C860F3-60C1-4374-9B54-FE0ACE486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91925" y="6648450"/>
            <a:ext cx="28575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75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145658082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B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FD1A369D-E536-4A36-9AC1-383F6D79295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c71f63eae714079"/>
          <a:stretch xmlns:a="http://schemas.openxmlformats.org/drawingml/2006/main"/>
        </p:blipFill>
        <p:spPr>
          <a:xfrm xmlns:a="http://schemas.openxmlformats.org/drawingml/2006/main">
            <a:off x="0" y="670"/>
            <a:ext cx="12192000" cy="6856661"/>
          </a:xfrm>
          <a:prstGeom xmlns:a="http://schemas.openxmlformats.org/drawingml/2006/main" prst="rect">
            <a:avLst/>
          </a:prstGeom>
        </p:spPr>
      </p:pic>
      <p:sp>
        <p:nvSpPr>
          <p:cNvPr id="2" name="Brain Health &amp; Sleep">
            <a:extLst xmlns:a="http://schemas.openxmlformats.org/drawingml/2006/main">
              <a:ext uri="{FF2B5EF4-FFF2-40B4-BE49-F238E27FC236}">
                <a16:creationId xmlns:a16="http://schemas.microsoft.com/office/drawing/2014/main" id="{163D52AC-3851-4AAF-A9C0-7ADE0AC95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742950"/>
            <a:ext cx="11334750" cy="4495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00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300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6A6A1"/>
                </a:solidFill>
                <a:latin typeface="Arial"/>
                <a:ea typeface="Arial"/>
                <a:cs typeface="Arial"/>
              </a:rPr>
              <a:t>Brain Health &amp; Sleep</a:t>
            </a:r>
          </a:p>
        </p:txBody>
      </p:sp>
      <p:sp>
        <p:nvSpPr>
          <p:cNvPr id="3" name="Targeted oral film supplements for sleep, relaxation, c">
            <a:extLst xmlns:a="http://schemas.openxmlformats.org/drawingml/2006/main">
              <a:ext uri="{FF2B5EF4-FFF2-40B4-BE49-F238E27FC236}">
                <a16:creationId xmlns:a16="http://schemas.microsoft.com/office/drawing/2014/main" id="{5F988CE0-1276-4AB5-9C2D-D04339FFF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" y="1352550"/>
            <a:ext cx="11306175" cy="1708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4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14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Targeted oral film supplements for sleep, relaxation, cognitive focus and everyday mental well-being.</a:t>
            </a:r>
          </a:p>
        </p:txBody>
      </p:sp>
      <p:sp>
        <p:nvSpPr>
          <p:cNvPr id="4" name="C1">
            <a:extLst xmlns:a="http://schemas.openxmlformats.org/drawingml/2006/main">
              <a:ext uri="{FF2B5EF4-FFF2-40B4-BE49-F238E27FC236}">
                <a16:creationId xmlns:a16="http://schemas.microsoft.com/office/drawing/2014/main" id="{28623FE0-BA20-42E7-A3C7-2F23D752E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93357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225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6A6A1"/>
                </a:solidFill>
                <a:latin typeface="Arial"/>
                <a:ea typeface="Arial"/>
                <a:cs typeface="Arial"/>
              </a:rPr>
              <a:t>C1</a:t>
            </a:r>
          </a:p>
        </p:txBody>
      </p:sp>
      <p:sp>
        <p:nvSpPr>
          <p:cNvPr id="5" name="Melatonin Sleep">
            <a:extLst xmlns:a="http://schemas.openxmlformats.org/drawingml/2006/main">
              <a:ext uri="{FF2B5EF4-FFF2-40B4-BE49-F238E27FC236}">
                <a16:creationId xmlns:a16="http://schemas.microsoft.com/office/drawing/2014/main" id="{BDEC6605-89E0-4888-9859-0AD6BD37F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2590800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Melatonin Sleep</a:t>
            </a:r>
          </a:p>
        </p:txBody>
      </p:sp>
      <p:sp>
        <p:nvSpPr>
          <p:cNvPr id="6" name="Oral Dissolving Film">
            <a:extLst xmlns:a="http://schemas.openxmlformats.org/drawingml/2006/main">
              <a:ext uri="{FF2B5EF4-FFF2-40B4-BE49-F238E27FC236}">
                <a16:creationId xmlns:a16="http://schemas.microsoft.com/office/drawing/2014/main" id="{598323D3-3B8E-4F39-B892-14350F51E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3219450"/>
            <a:ext cx="2419350" cy="1685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Oral Dissolving Film</a:t>
            </a:r>
          </a:p>
        </p:txBody>
      </p:sp>
      <p:sp>
        <p:nvSpPr>
          <p:cNvPr id="7" name="Key Ingredients">
            <a:extLst xmlns:a="http://schemas.openxmlformats.org/drawingml/2006/main">
              <a:ext uri="{FF2B5EF4-FFF2-40B4-BE49-F238E27FC236}">
                <a16:creationId xmlns:a16="http://schemas.microsoft.com/office/drawing/2014/main" id="{0C6F27C2-00F2-46A4-BEF6-9630AEC1E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3895725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Key Ingredients</a:t>
            </a:r>
          </a:p>
        </p:txBody>
      </p:sp>
      <p:sp>
        <p:nvSpPr>
          <p:cNvPr id="8" name="Melatonin">
            <a:extLst xmlns:a="http://schemas.openxmlformats.org/drawingml/2006/main">
              <a:ext uri="{FF2B5EF4-FFF2-40B4-BE49-F238E27FC236}">
                <a16:creationId xmlns:a16="http://schemas.microsoft.com/office/drawing/2014/main" id="{73268E5B-9589-4C2C-9CEF-637D33C32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4191000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Melatonin</a:t>
            </a:r>
          </a:p>
        </p:txBody>
      </p:sp>
      <p:sp>
        <p:nvSpPr>
          <p:cNvPr id="9" name="Benefits">
            <a:extLst xmlns:a="http://schemas.openxmlformats.org/drawingml/2006/main">
              <a:ext uri="{FF2B5EF4-FFF2-40B4-BE49-F238E27FC236}">
                <a16:creationId xmlns:a16="http://schemas.microsoft.com/office/drawing/2014/main" id="{EAAB883D-7748-4632-8CB4-041AC4C3E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5238750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Benefits</a:t>
            </a:r>
          </a:p>
        </p:txBody>
      </p:sp>
      <p:sp>
        <p:nvSpPr>
          <p:cNvPr id="10" name="Helps with sleep onset">
            <a:extLst xmlns:a="http://schemas.openxmlformats.org/drawingml/2006/main">
              <a:ext uri="{FF2B5EF4-FFF2-40B4-BE49-F238E27FC236}">
                <a16:creationId xmlns:a16="http://schemas.microsoft.com/office/drawing/2014/main" id="{CD540C47-9E6E-4E1C-B915-8205B3FF4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5524500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Helps with sleep onset</a:t>
            </a:r>
          </a:p>
        </p:txBody>
      </p:sp>
      <p:sp>
        <p:nvSpPr>
          <p:cNvPr id="11" name="Healthy sleep cycle support">
            <a:extLst xmlns:a="http://schemas.openxmlformats.org/drawingml/2006/main">
              <a:ext uri="{FF2B5EF4-FFF2-40B4-BE49-F238E27FC236}">
                <a16:creationId xmlns:a16="http://schemas.microsoft.com/office/drawing/2014/main" id="{4E677F7E-9EE6-44A4-B4E4-212E9D18F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5688349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Healthy sleep cycle support</a:t>
            </a:r>
          </a:p>
        </p:txBody>
      </p:sp>
      <p:sp>
        <p:nvSpPr>
          <p:cNvPr id="12" name="Nighttime relaxation">
            <a:extLst xmlns:a="http://schemas.openxmlformats.org/drawingml/2006/main">
              <a:ext uri="{FF2B5EF4-FFF2-40B4-BE49-F238E27FC236}">
                <a16:creationId xmlns:a16="http://schemas.microsoft.com/office/drawing/2014/main" id="{DD030654-95C1-46F8-8672-E3357AB16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5852198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Nighttime relaxation</a:t>
            </a:r>
          </a:p>
        </p:txBody>
      </p:sp>
      <p:sp>
        <p:nvSpPr>
          <p:cNvPr id="13" name="C2">
            <a:extLst xmlns:a="http://schemas.openxmlformats.org/drawingml/2006/main">
              <a:ext uri="{FF2B5EF4-FFF2-40B4-BE49-F238E27FC236}">
                <a16:creationId xmlns:a16="http://schemas.microsoft.com/office/drawing/2014/main" id="{9F8BFECC-9AFE-4CB9-B16C-E06A050D7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4825" y="193357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225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6A6A1"/>
                </a:solidFill>
                <a:latin typeface="Arial"/>
                <a:ea typeface="Arial"/>
                <a:cs typeface="Arial"/>
              </a:rPr>
              <a:t>C2</a:t>
            </a:r>
          </a:p>
        </p:txBody>
      </p:sp>
      <p:sp>
        <p:nvSpPr>
          <p:cNvPr id="14" name="Melatonin +">
            <a:extLst xmlns:a="http://schemas.openxmlformats.org/drawingml/2006/main">
              <a:ext uri="{FF2B5EF4-FFF2-40B4-BE49-F238E27FC236}">
                <a16:creationId xmlns:a16="http://schemas.microsoft.com/office/drawing/2014/main" id="{4D8C1529-8078-47F1-A9CD-9690594F9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2590800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Melatonin +</a:t>
            </a:r>
          </a:p>
        </p:txBody>
      </p:sp>
      <p:sp>
        <p:nvSpPr>
          <p:cNvPr id="15" name="Magnesium">
            <a:extLst xmlns:a="http://schemas.openxmlformats.org/drawingml/2006/main">
              <a:ext uri="{FF2B5EF4-FFF2-40B4-BE49-F238E27FC236}">
                <a16:creationId xmlns:a16="http://schemas.microsoft.com/office/drawing/2014/main" id="{6825394A-E28E-4BFA-ACB8-70C373F58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2840507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Magnesium</a:t>
            </a:r>
          </a:p>
        </p:txBody>
      </p:sp>
      <p:sp>
        <p:nvSpPr>
          <p:cNvPr id="16" name="Oral Dissolving Film">
            <a:extLst xmlns:a="http://schemas.openxmlformats.org/drawingml/2006/main">
              <a:ext uri="{FF2B5EF4-FFF2-40B4-BE49-F238E27FC236}">
                <a16:creationId xmlns:a16="http://schemas.microsoft.com/office/drawing/2014/main" id="{4E5C0D8C-E0B0-49A8-81BD-5C241F872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3219450"/>
            <a:ext cx="2419350" cy="1685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Oral Dissolving Film</a:t>
            </a:r>
          </a:p>
        </p:txBody>
      </p:sp>
      <p:sp>
        <p:nvSpPr>
          <p:cNvPr id="17" name="Key Ingredients">
            <a:extLst xmlns:a="http://schemas.openxmlformats.org/drawingml/2006/main">
              <a:ext uri="{FF2B5EF4-FFF2-40B4-BE49-F238E27FC236}">
                <a16:creationId xmlns:a16="http://schemas.microsoft.com/office/drawing/2014/main" id="{83BA6AD6-2C0F-4F1C-AFC0-63118256D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1925" y="3895725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Key Ingredients</a:t>
            </a:r>
          </a:p>
        </p:txBody>
      </p:sp>
      <p:sp>
        <p:nvSpPr>
          <p:cNvPr id="18" name="Melatonin">
            <a:extLst xmlns:a="http://schemas.openxmlformats.org/drawingml/2006/main">
              <a:ext uri="{FF2B5EF4-FFF2-40B4-BE49-F238E27FC236}">
                <a16:creationId xmlns:a16="http://schemas.microsoft.com/office/drawing/2014/main" id="{365947E7-27BB-49DA-8AA9-CCA6C5558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4191000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Melatonin</a:t>
            </a:r>
          </a:p>
        </p:txBody>
      </p:sp>
      <p:sp>
        <p:nvSpPr>
          <p:cNvPr id="19" name="Magnesium">
            <a:extLst xmlns:a="http://schemas.openxmlformats.org/drawingml/2006/main">
              <a:ext uri="{FF2B5EF4-FFF2-40B4-BE49-F238E27FC236}">
                <a16:creationId xmlns:a16="http://schemas.microsoft.com/office/drawing/2014/main" id="{5FFF14DA-CBE8-4455-A7EE-03ED0C052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4370784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Magnesium</a:t>
            </a:r>
          </a:p>
        </p:txBody>
      </p:sp>
      <p:sp>
        <p:nvSpPr>
          <p:cNvPr id="20" name="Benefits">
            <a:extLst xmlns:a="http://schemas.openxmlformats.org/drawingml/2006/main">
              <a:ext uri="{FF2B5EF4-FFF2-40B4-BE49-F238E27FC236}">
                <a16:creationId xmlns:a16="http://schemas.microsoft.com/office/drawing/2014/main" id="{1E2717E0-E4F2-480C-BB4E-448501F0E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1925" y="5238750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Benefits</a:t>
            </a:r>
          </a:p>
        </p:txBody>
      </p:sp>
      <p:sp>
        <p:nvSpPr>
          <p:cNvPr id="21" name="Improves sleep quality">
            <a:extLst xmlns:a="http://schemas.openxmlformats.org/drawingml/2006/main">
              <a:ext uri="{FF2B5EF4-FFF2-40B4-BE49-F238E27FC236}">
                <a16:creationId xmlns:a16="http://schemas.microsoft.com/office/drawing/2014/main" id="{63A2B95C-4923-47FA-81C5-12469C828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5524500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Improves sleep quality</a:t>
            </a:r>
          </a:p>
        </p:txBody>
      </p:sp>
      <p:sp>
        <p:nvSpPr>
          <p:cNvPr id="22" name="Relaxation support">
            <a:extLst xmlns:a="http://schemas.openxmlformats.org/drawingml/2006/main">
              <a:ext uri="{FF2B5EF4-FFF2-40B4-BE49-F238E27FC236}">
                <a16:creationId xmlns:a16="http://schemas.microsoft.com/office/drawing/2014/main" id="{537302E6-56AD-44AF-99C7-AD0827AFA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5688349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Relaxation support</a:t>
            </a:r>
          </a:p>
        </p:txBody>
      </p:sp>
      <p:sp>
        <p:nvSpPr>
          <p:cNvPr id="23" name="Healthy sleep cycle support">
            <a:extLst xmlns:a="http://schemas.openxmlformats.org/drawingml/2006/main">
              <a:ext uri="{FF2B5EF4-FFF2-40B4-BE49-F238E27FC236}">
                <a16:creationId xmlns:a16="http://schemas.microsoft.com/office/drawing/2014/main" id="{9FE4DB2B-1C9D-437A-87C3-49CB33EE4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5852198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Healthy sleep cycle support</a:t>
            </a:r>
          </a:p>
        </p:txBody>
      </p:sp>
      <p:sp>
        <p:nvSpPr>
          <p:cNvPr id="24" name="C3">
            <a:extLst xmlns:a="http://schemas.openxmlformats.org/drawingml/2006/main">
              <a:ext uri="{FF2B5EF4-FFF2-40B4-BE49-F238E27FC236}">
                <a16:creationId xmlns:a16="http://schemas.microsoft.com/office/drawing/2014/main" id="{868667A5-C161-403E-B286-6F7B4B60E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193357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225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6A6A1"/>
                </a:solidFill>
                <a:latin typeface="Arial"/>
                <a:ea typeface="Arial"/>
                <a:cs typeface="Arial"/>
              </a:rPr>
              <a:t>C3</a:t>
            </a:r>
          </a:p>
        </p:txBody>
      </p:sp>
      <p:sp>
        <p:nvSpPr>
          <p:cNvPr id="25" name="L-Theanine Relaxation">
            <a:extLst xmlns:a="http://schemas.openxmlformats.org/drawingml/2006/main">
              <a:ext uri="{FF2B5EF4-FFF2-40B4-BE49-F238E27FC236}">
                <a16:creationId xmlns:a16="http://schemas.microsoft.com/office/drawing/2014/main" id="{3D93D68E-10D2-43A4-A7E3-BB85021F0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5075" y="2590800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L-Theanine Relaxation</a:t>
            </a:r>
          </a:p>
        </p:txBody>
      </p:sp>
      <p:sp>
        <p:nvSpPr>
          <p:cNvPr id="26" name="Oral Dissolving Film">
            <a:extLst xmlns:a="http://schemas.openxmlformats.org/drawingml/2006/main">
              <a:ext uri="{FF2B5EF4-FFF2-40B4-BE49-F238E27FC236}">
                <a16:creationId xmlns:a16="http://schemas.microsoft.com/office/drawing/2014/main" id="{6777F783-07A9-436C-9A0F-09474700F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5075" y="3219450"/>
            <a:ext cx="2419350" cy="1685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Oral Dissolving Film</a:t>
            </a:r>
          </a:p>
        </p:txBody>
      </p:sp>
      <p:sp>
        <p:nvSpPr>
          <p:cNvPr id="27" name="Key Ingredients">
            <a:extLst xmlns:a="http://schemas.openxmlformats.org/drawingml/2006/main">
              <a:ext uri="{FF2B5EF4-FFF2-40B4-BE49-F238E27FC236}">
                <a16:creationId xmlns:a16="http://schemas.microsoft.com/office/drawing/2014/main" id="{0B54468E-4A72-4B2C-A7A9-F19DFDB78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3895725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Key Ingredients</a:t>
            </a:r>
          </a:p>
        </p:txBody>
      </p:sp>
      <p:sp>
        <p:nvSpPr>
          <p:cNvPr id="28" name="L-theanine">
            <a:extLst xmlns:a="http://schemas.openxmlformats.org/drawingml/2006/main">
              <a:ext uri="{FF2B5EF4-FFF2-40B4-BE49-F238E27FC236}">
                <a16:creationId xmlns:a16="http://schemas.microsoft.com/office/drawing/2014/main" id="{73124D99-94BC-4B00-8EB8-DAA0F2354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4191000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L-theanine</a:t>
            </a:r>
          </a:p>
        </p:txBody>
      </p:sp>
      <p:sp>
        <p:nvSpPr>
          <p:cNvPr id="29" name="Benefits">
            <a:extLst xmlns:a="http://schemas.openxmlformats.org/drawingml/2006/main">
              <a:ext uri="{FF2B5EF4-FFF2-40B4-BE49-F238E27FC236}">
                <a16:creationId xmlns:a16="http://schemas.microsoft.com/office/drawing/2014/main" id="{D6128D95-1056-4E6E-AB1D-7CD698D5D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5238750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Benefits</a:t>
            </a:r>
          </a:p>
        </p:txBody>
      </p:sp>
      <p:sp>
        <p:nvSpPr>
          <p:cNvPr id="30" name="Emotional relaxation">
            <a:extLst xmlns:a="http://schemas.openxmlformats.org/drawingml/2006/main">
              <a:ext uri="{FF2B5EF4-FFF2-40B4-BE49-F238E27FC236}">
                <a16:creationId xmlns:a16="http://schemas.microsoft.com/office/drawing/2014/main" id="{0F51272C-2067-4AB4-9DC9-C4FA2B1EE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5524500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Emotional relaxation</a:t>
            </a:r>
          </a:p>
        </p:txBody>
      </p:sp>
      <p:sp>
        <p:nvSpPr>
          <p:cNvPr id="31" name="Stress management support">
            <a:extLst xmlns:a="http://schemas.openxmlformats.org/drawingml/2006/main">
              <a:ext uri="{FF2B5EF4-FFF2-40B4-BE49-F238E27FC236}">
                <a16:creationId xmlns:a16="http://schemas.microsoft.com/office/drawing/2014/main" id="{9D815229-3B2C-4E6A-A28F-6E072FCA0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5688349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Stress management support</a:t>
            </a:r>
          </a:p>
        </p:txBody>
      </p:sp>
      <p:sp>
        <p:nvSpPr>
          <p:cNvPr id="32" name="Calm focus support">
            <a:extLst xmlns:a="http://schemas.openxmlformats.org/drawingml/2006/main">
              <a:ext uri="{FF2B5EF4-FFF2-40B4-BE49-F238E27FC236}">
                <a16:creationId xmlns:a16="http://schemas.microsoft.com/office/drawing/2014/main" id="{5ABFE6E6-63AC-4906-9693-1222D7E62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5852198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Calm focus support</a:t>
            </a:r>
          </a:p>
        </p:txBody>
      </p:sp>
      <p:sp>
        <p:nvSpPr>
          <p:cNvPr id="33" name="C4">
            <a:extLst xmlns:a="http://schemas.openxmlformats.org/drawingml/2006/main">
              <a:ext uri="{FF2B5EF4-FFF2-40B4-BE49-F238E27FC236}">
                <a16:creationId xmlns:a16="http://schemas.microsoft.com/office/drawing/2014/main" id="{95B6D538-E19C-4B4E-A550-ED003F2AF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86975" y="193357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225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6A6A1"/>
                </a:solidFill>
                <a:latin typeface="Arial"/>
                <a:ea typeface="Arial"/>
                <a:cs typeface="Arial"/>
              </a:rPr>
              <a:t>C4</a:t>
            </a:r>
          </a:p>
        </p:txBody>
      </p:sp>
      <p:sp>
        <p:nvSpPr>
          <p:cNvPr id="34" name="Focus &amp; Learning">
            <a:extLst xmlns:a="http://schemas.openxmlformats.org/drawingml/2006/main">
              <a:ext uri="{FF2B5EF4-FFF2-40B4-BE49-F238E27FC236}">
                <a16:creationId xmlns:a16="http://schemas.microsoft.com/office/drawing/2014/main" id="{C402D9BB-66F4-474C-A813-539D079DA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2590800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Focus &amp; Learning</a:t>
            </a:r>
          </a:p>
        </p:txBody>
      </p:sp>
      <p:sp>
        <p:nvSpPr>
          <p:cNvPr id="35" name="Oral Dissolving Film">
            <a:extLst xmlns:a="http://schemas.openxmlformats.org/drawingml/2006/main">
              <a:ext uri="{FF2B5EF4-FFF2-40B4-BE49-F238E27FC236}">
                <a16:creationId xmlns:a16="http://schemas.microsoft.com/office/drawing/2014/main" id="{4F823B4B-356B-42DD-A217-F795AE70E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3219450"/>
            <a:ext cx="2419350" cy="1685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Oral Dissolving Film</a:t>
            </a:r>
          </a:p>
        </p:txBody>
      </p:sp>
      <p:sp>
        <p:nvSpPr>
          <p:cNvPr id="36" name="Key Ingredients">
            <a:extLst xmlns:a="http://schemas.openxmlformats.org/drawingml/2006/main">
              <a:ext uri="{FF2B5EF4-FFF2-40B4-BE49-F238E27FC236}">
                <a16:creationId xmlns:a16="http://schemas.microsoft.com/office/drawing/2014/main" id="{D51E4065-0943-483C-B758-02818FBF9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44075" y="3895725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Key Ingredients</a:t>
            </a:r>
          </a:p>
        </p:txBody>
      </p:sp>
      <p:sp>
        <p:nvSpPr>
          <p:cNvPr id="37" name="L-theanine">
            <a:extLst xmlns:a="http://schemas.openxmlformats.org/drawingml/2006/main">
              <a:ext uri="{FF2B5EF4-FFF2-40B4-BE49-F238E27FC236}">
                <a16:creationId xmlns:a16="http://schemas.microsoft.com/office/drawing/2014/main" id="{37442EF3-C653-4B59-8FF6-056438243E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4191000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L-theanine</a:t>
            </a:r>
          </a:p>
        </p:txBody>
      </p:sp>
      <p:sp>
        <p:nvSpPr>
          <p:cNvPr id="38" name="Low-dose caffeine">
            <a:extLst xmlns:a="http://schemas.openxmlformats.org/drawingml/2006/main">
              <a:ext uri="{FF2B5EF4-FFF2-40B4-BE49-F238E27FC236}">
                <a16:creationId xmlns:a16="http://schemas.microsoft.com/office/drawing/2014/main" id="{1881FE98-1BF1-4833-A2C3-7B68656BE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4370784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Low-dose caffeine</a:t>
            </a:r>
          </a:p>
        </p:txBody>
      </p:sp>
      <p:sp>
        <p:nvSpPr>
          <p:cNvPr id="39" name="Benefits">
            <a:extLst xmlns:a="http://schemas.openxmlformats.org/drawingml/2006/main">
              <a:ext uri="{FF2B5EF4-FFF2-40B4-BE49-F238E27FC236}">
                <a16:creationId xmlns:a16="http://schemas.microsoft.com/office/drawing/2014/main" id="{9E4FEA02-9948-41D0-A27A-C090CE045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44075" y="5238750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Benefits</a:t>
            </a:r>
          </a:p>
        </p:txBody>
      </p:sp>
      <p:sp>
        <p:nvSpPr>
          <p:cNvPr id="40" name="Improves focus">
            <a:extLst xmlns:a="http://schemas.openxmlformats.org/drawingml/2006/main">
              <a:ext uri="{FF2B5EF4-FFF2-40B4-BE49-F238E27FC236}">
                <a16:creationId xmlns:a16="http://schemas.microsoft.com/office/drawing/2014/main" id="{91CF43E7-FC2E-4135-BFEB-B0AA7C5EE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5524500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Improves focus</a:t>
            </a:r>
          </a:p>
        </p:txBody>
      </p:sp>
      <p:sp>
        <p:nvSpPr>
          <p:cNvPr id="41" name="Improves mental alertness">
            <a:extLst xmlns:a="http://schemas.openxmlformats.org/drawingml/2006/main">
              <a:ext uri="{FF2B5EF4-FFF2-40B4-BE49-F238E27FC236}">
                <a16:creationId xmlns:a16="http://schemas.microsoft.com/office/drawing/2014/main" id="{DD70D821-E2EC-4773-9B51-DD5F52C50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5688349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Improves mental alertness</a:t>
            </a:r>
          </a:p>
        </p:txBody>
      </p:sp>
      <p:sp>
        <p:nvSpPr>
          <p:cNvPr id="42" name="Sustained focus support">
            <a:extLst xmlns:a="http://schemas.openxmlformats.org/drawingml/2006/main">
              <a:ext uri="{FF2B5EF4-FFF2-40B4-BE49-F238E27FC236}">
                <a16:creationId xmlns:a16="http://schemas.microsoft.com/office/drawing/2014/main" id="{AD281556-5C2E-4721-98CE-26D68F101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5852198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Sustained focus support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3BBC069E-4A99-4EE4-9CA3-D37B92511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239"/>
          </a:solidFill>
          <a:ln xmlns:a="http://schemas.openxmlformats.org/drawingml/2006/main" w="0">
            <a:noFill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BAB94A3E-0CB7-437A-9581-E7AA366ED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71500"/>
            <a:ext cx="12192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A6A1"/>
          </a:solidFill>
          <a:ln xmlns:a="http://schemas.openxmlformats.org/drawingml/2006/main" w="0">
            <a:noFill/>
          </a:ln>
        </p:spPr>
      </p:sp>
      <p:pic>
        <p:nvPic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4E1A9A10-62BC-4624-9B68-587FEA36ED3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a2b9b56ad314cda"/>
          <a:stretch xmlns:a="http://schemas.openxmlformats.org/drawingml/2006/main"/>
        </p:blipFill>
        <p:spPr>
          <a:xfrm xmlns:a="http://schemas.openxmlformats.org/drawingml/2006/main">
            <a:off x="361950" y="85725"/>
            <a:ext cx="409575" cy="409575"/>
          </a:xfrm>
          <a:prstGeom xmlns:a="http://schemas.openxmlformats.org/drawingml/2006/main" prst="rect">
            <a:avLst/>
          </a:prstGeom>
        </p:spPr>
      </p:pic>
      <p:sp>
        <p:nvSpPr>
          <p:cNvPr id="46" name="HYTAN BIO TECH">
            <a:extLst xmlns:a="http://schemas.openxmlformats.org/drawingml/2006/main">
              <a:ext uri="{FF2B5EF4-FFF2-40B4-BE49-F238E27FC236}">
                <a16:creationId xmlns:a16="http://schemas.microsoft.com/office/drawing/2014/main" id="{158821A0-D85F-4EDD-A58C-C2C61AB35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161925"/>
            <a:ext cx="428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HYTAN BIO TECH</a:t>
            </a:r>
          </a:p>
        </p:txBody>
      </p:sp>
      <p:sp>
        <p:nvSpPr>
          <p:cNvPr id="47" name="ORAL FILM INNOVATION">
            <a:extLst xmlns:a="http://schemas.openxmlformats.org/drawingml/2006/main">
              <a:ext uri="{FF2B5EF4-FFF2-40B4-BE49-F238E27FC236}">
                <a16:creationId xmlns:a16="http://schemas.microsoft.com/office/drawing/2014/main" id="{6DE3D4C1-139D-4100-9BBB-C8BE8150A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38125"/>
            <a:ext cx="34480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B5E3D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050" b="0">
                <a:solidFill>
                  <a:srgbClr val="B5E3DF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B5E3DF"/>
                </a:solidFill>
                <a:latin typeface="Arial"/>
                <a:ea typeface="Arial"/>
                <a:cs typeface="Arial"/>
              </a:rPr>
              <a:t>ORAL FILM INNOVATION</a:t>
            </a:r>
          </a:p>
        </p:txBody>
      </p:sp>
      <p:sp>
        <p:nvSpPr>
          <p:cNvPr id="48" name="16">
            <a:extLst xmlns:a="http://schemas.openxmlformats.org/drawingml/2006/main">
              <a:ext uri="{FF2B5EF4-FFF2-40B4-BE49-F238E27FC236}">
                <a16:creationId xmlns:a16="http://schemas.microsoft.com/office/drawing/2014/main" id="{EFF31CF2-9F7A-4E2A-B4C6-B2560AFE8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91925" y="6648450"/>
            <a:ext cx="28575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75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128721474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B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75793509-78D7-4B74-9401-33690E88B42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cde754b781b41b4"/>
          <a:stretch xmlns:a="http://schemas.openxmlformats.org/drawingml/2006/main"/>
        </p:blipFill>
        <p:spPr>
          <a:xfrm xmlns:a="http://schemas.openxmlformats.org/drawingml/2006/main">
            <a:off x="0" y="670"/>
            <a:ext cx="12192000" cy="6856661"/>
          </a:xfrm>
          <a:prstGeom xmlns:a="http://schemas.openxmlformats.org/drawingml/2006/main" prst="rect">
            <a:avLst/>
          </a:prstGeom>
        </p:spPr>
      </p:pic>
      <p:sp>
        <p:nvSpPr>
          <p:cNvPr id="2" name="Brain Health &amp; Sleep">
            <a:extLst xmlns:a="http://schemas.openxmlformats.org/drawingml/2006/main">
              <a:ext uri="{FF2B5EF4-FFF2-40B4-BE49-F238E27FC236}">
                <a16:creationId xmlns:a16="http://schemas.microsoft.com/office/drawing/2014/main" id="{E60D2E83-2BBC-4F91-8C3B-999727B09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742950"/>
            <a:ext cx="11334750" cy="4495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00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300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6A6A1"/>
                </a:solidFill>
                <a:latin typeface="Arial"/>
                <a:ea typeface="Arial"/>
                <a:cs typeface="Arial"/>
              </a:rPr>
              <a:t>Brain Health &amp; Sleep</a:t>
            </a:r>
          </a:p>
        </p:txBody>
      </p:sp>
      <p:sp>
        <p:nvSpPr>
          <p:cNvPr id="3" name="Targeted oral film supplements for sleep, relaxation, c">
            <a:extLst xmlns:a="http://schemas.openxmlformats.org/drawingml/2006/main">
              <a:ext uri="{FF2B5EF4-FFF2-40B4-BE49-F238E27FC236}">
                <a16:creationId xmlns:a16="http://schemas.microsoft.com/office/drawing/2014/main" id="{8DFF3260-9982-4645-8FED-FA49772CA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" y="1352550"/>
            <a:ext cx="11306175" cy="1708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4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14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Targeted oral film supplements for sleep, relaxation, cognitive focus and everyday mental well-being.</a:t>
            </a:r>
          </a:p>
        </p:txBody>
      </p:sp>
      <p:sp>
        <p:nvSpPr>
          <p:cNvPr id="4" name="C5">
            <a:extLst xmlns:a="http://schemas.openxmlformats.org/drawingml/2006/main">
              <a:ext uri="{FF2B5EF4-FFF2-40B4-BE49-F238E27FC236}">
                <a16:creationId xmlns:a16="http://schemas.microsoft.com/office/drawing/2014/main" id="{20A866D8-73D5-43EC-BE69-9E0D5748B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93357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225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6A6A1"/>
                </a:solidFill>
                <a:latin typeface="Arial"/>
                <a:ea typeface="Arial"/>
                <a:cs typeface="Arial"/>
              </a:rPr>
              <a:t>C5</a:t>
            </a:r>
          </a:p>
        </p:txBody>
      </p:sp>
      <p:sp>
        <p:nvSpPr>
          <p:cNvPr id="5" name="Magnesium Relaxation">
            <a:extLst xmlns:a="http://schemas.openxmlformats.org/drawingml/2006/main">
              <a:ext uri="{FF2B5EF4-FFF2-40B4-BE49-F238E27FC236}">
                <a16:creationId xmlns:a16="http://schemas.microsoft.com/office/drawing/2014/main" id="{58B54B99-7F0A-4316-AA82-36A1F01EE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2590800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Magnesium Relaxation</a:t>
            </a:r>
          </a:p>
        </p:txBody>
      </p:sp>
      <p:sp>
        <p:nvSpPr>
          <p:cNvPr id="6" name="Oral Dissolving Film">
            <a:extLst xmlns:a="http://schemas.openxmlformats.org/drawingml/2006/main">
              <a:ext uri="{FF2B5EF4-FFF2-40B4-BE49-F238E27FC236}">
                <a16:creationId xmlns:a16="http://schemas.microsoft.com/office/drawing/2014/main" id="{C5B7A428-9A66-4475-A5AE-4B1194FA0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3219450"/>
            <a:ext cx="2419350" cy="1685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Oral Dissolving Film</a:t>
            </a:r>
          </a:p>
        </p:txBody>
      </p:sp>
      <p:sp>
        <p:nvSpPr>
          <p:cNvPr id="7" name="Key Ingredients">
            <a:extLst xmlns:a="http://schemas.openxmlformats.org/drawingml/2006/main">
              <a:ext uri="{FF2B5EF4-FFF2-40B4-BE49-F238E27FC236}">
                <a16:creationId xmlns:a16="http://schemas.microsoft.com/office/drawing/2014/main" id="{5E622120-1B78-4F0B-8AA8-DD1583F84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3895725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Key Ingredients</a:t>
            </a:r>
          </a:p>
        </p:txBody>
      </p:sp>
      <p:sp>
        <p:nvSpPr>
          <p:cNvPr id="8" name="Magnesium">
            <a:extLst xmlns:a="http://schemas.openxmlformats.org/drawingml/2006/main">
              <a:ext uri="{FF2B5EF4-FFF2-40B4-BE49-F238E27FC236}">
                <a16:creationId xmlns:a16="http://schemas.microsoft.com/office/drawing/2014/main" id="{25179947-769A-48E5-A37B-304E913F5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4191000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Magnesium</a:t>
            </a:r>
          </a:p>
        </p:txBody>
      </p:sp>
      <p:sp>
        <p:nvSpPr>
          <p:cNvPr id="9" name="Benefits">
            <a:extLst xmlns:a="http://schemas.openxmlformats.org/drawingml/2006/main">
              <a:ext uri="{FF2B5EF4-FFF2-40B4-BE49-F238E27FC236}">
                <a16:creationId xmlns:a16="http://schemas.microsoft.com/office/drawing/2014/main" id="{485DFB0A-D9B9-46E7-A75F-6E7546CD2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5238750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Benefits</a:t>
            </a:r>
          </a:p>
        </p:txBody>
      </p:sp>
      <p:sp>
        <p:nvSpPr>
          <p:cNvPr id="10" name="Relaxation">
            <a:extLst xmlns:a="http://schemas.openxmlformats.org/drawingml/2006/main">
              <a:ext uri="{FF2B5EF4-FFF2-40B4-BE49-F238E27FC236}">
                <a16:creationId xmlns:a16="http://schemas.microsoft.com/office/drawing/2014/main" id="{E7C84058-CB2C-487B-AD23-162235522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5524500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Relaxation</a:t>
            </a:r>
          </a:p>
        </p:txBody>
      </p:sp>
      <p:sp>
        <p:nvSpPr>
          <p:cNvPr id="11" name="Muscle relaxation support">
            <a:extLst xmlns:a="http://schemas.openxmlformats.org/drawingml/2006/main">
              <a:ext uri="{FF2B5EF4-FFF2-40B4-BE49-F238E27FC236}">
                <a16:creationId xmlns:a16="http://schemas.microsoft.com/office/drawing/2014/main" id="{6C1652B2-0D19-4B2D-A5BD-7AD4AD073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5688349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Muscle relaxation support</a:t>
            </a:r>
          </a:p>
        </p:txBody>
      </p:sp>
      <p:sp>
        <p:nvSpPr>
          <p:cNvPr id="12" name="Nervous system support">
            <a:extLst xmlns:a="http://schemas.openxmlformats.org/drawingml/2006/main">
              <a:ext uri="{FF2B5EF4-FFF2-40B4-BE49-F238E27FC236}">
                <a16:creationId xmlns:a16="http://schemas.microsoft.com/office/drawing/2014/main" id="{7FC135C5-D10B-4818-8802-CFE01378A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5852198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Nervous system support</a:t>
            </a:r>
          </a:p>
        </p:txBody>
      </p:sp>
      <p:sp>
        <p:nvSpPr>
          <p:cNvPr id="13" name="C6">
            <a:extLst xmlns:a="http://schemas.openxmlformats.org/drawingml/2006/main">
              <a:ext uri="{FF2B5EF4-FFF2-40B4-BE49-F238E27FC236}">
                <a16:creationId xmlns:a16="http://schemas.microsoft.com/office/drawing/2014/main" id="{A08AC496-545A-41F8-B5F5-4199CCF3F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4825" y="193357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225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6A6A1"/>
                </a:solidFill>
                <a:latin typeface="Arial"/>
                <a:ea typeface="Arial"/>
                <a:cs typeface="Arial"/>
              </a:rPr>
              <a:t>C6</a:t>
            </a:r>
          </a:p>
        </p:txBody>
      </p:sp>
      <p:sp>
        <p:nvSpPr>
          <p:cNvPr id="14" name="DHA Memory">
            <a:extLst xmlns:a="http://schemas.openxmlformats.org/drawingml/2006/main">
              <a:ext uri="{FF2B5EF4-FFF2-40B4-BE49-F238E27FC236}">
                <a16:creationId xmlns:a16="http://schemas.microsoft.com/office/drawing/2014/main" id="{D9C590F2-C8F4-4D84-8B30-DA909C003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2590800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DHA Memory</a:t>
            </a:r>
          </a:p>
        </p:txBody>
      </p:sp>
      <p:sp>
        <p:nvSpPr>
          <p:cNvPr id="15" name="Oral Dissolving Film">
            <a:extLst xmlns:a="http://schemas.openxmlformats.org/drawingml/2006/main">
              <a:ext uri="{FF2B5EF4-FFF2-40B4-BE49-F238E27FC236}">
                <a16:creationId xmlns:a16="http://schemas.microsoft.com/office/drawing/2014/main" id="{766AA102-9998-40DB-B513-0129302FA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3219450"/>
            <a:ext cx="2419350" cy="1685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Oral Dissolving Film</a:t>
            </a:r>
          </a:p>
        </p:txBody>
      </p:sp>
      <p:sp>
        <p:nvSpPr>
          <p:cNvPr id="16" name="Key Ingredients">
            <a:extLst xmlns:a="http://schemas.openxmlformats.org/drawingml/2006/main">
              <a:ext uri="{FF2B5EF4-FFF2-40B4-BE49-F238E27FC236}">
                <a16:creationId xmlns:a16="http://schemas.microsoft.com/office/drawing/2014/main" id="{E224FF82-5A28-4C63-A985-5619A25AE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1925" y="3895725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Key Ingredients</a:t>
            </a:r>
          </a:p>
        </p:txBody>
      </p:sp>
      <p:sp>
        <p:nvSpPr>
          <p:cNvPr id="17" name="DHA">
            <a:extLst xmlns:a="http://schemas.openxmlformats.org/drawingml/2006/main">
              <a:ext uri="{FF2B5EF4-FFF2-40B4-BE49-F238E27FC236}">
                <a16:creationId xmlns:a16="http://schemas.microsoft.com/office/drawing/2014/main" id="{6152F699-882D-4C7C-98DD-017F14312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4191000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DHA</a:t>
            </a:r>
          </a:p>
        </p:txBody>
      </p:sp>
      <p:sp>
        <p:nvSpPr>
          <p:cNvPr id="18" name="Benefits">
            <a:extLst xmlns:a="http://schemas.openxmlformats.org/drawingml/2006/main">
              <a:ext uri="{FF2B5EF4-FFF2-40B4-BE49-F238E27FC236}">
                <a16:creationId xmlns:a16="http://schemas.microsoft.com/office/drawing/2014/main" id="{CFB8EDB5-88CB-4E5E-B844-B52246E82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1925" y="5238750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Benefits</a:t>
            </a:r>
          </a:p>
        </p:txBody>
      </p:sp>
      <p:sp>
        <p:nvSpPr>
          <p:cNvPr id="19" name="Memory support">
            <a:extLst xmlns:a="http://schemas.openxmlformats.org/drawingml/2006/main">
              <a:ext uri="{FF2B5EF4-FFF2-40B4-BE49-F238E27FC236}">
                <a16:creationId xmlns:a16="http://schemas.microsoft.com/office/drawing/2014/main" id="{82B3CFD6-1A37-4AB2-899C-D8B9FDCF0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5524500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Memory support</a:t>
            </a:r>
          </a:p>
        </p:txBody>
      </p:sp>
      <p:sp>
        <p:nvSpPr>
          <p:cNvPr id="20" name="Cognitive health support">
            <a:extLst xmlns:a="http://schemas.openxmlformats.org/drawingml/2006/main">
              <a:ext uri="{FF2B5EF4-FFF2-40B4-BE49-F238E27FC236}">
                <a16:creationId xmlns:a16="http://schemas.microsoft.com/office/drawing/2014/main" id="{7883BFE5-EFFD-48DA-8EF1-292D7F9C4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5688349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Cognitive health support</a:t>
            </a:r>
          </a:p>
        </p:txBody>
      </p:sp>
      <p:sp>
        <p:nvSpPr>
          <p:cNvPr id="21" name="Brain nutrition support">
            <a:extLst xmlns:a="http://schemas.openxmlformats.org/drawingml/2006/main">
              <a:ext uri="{FF2B5EF4-FFF2-40B4-BE49-F238E27FC236}">
                <a16:creationId xmlns:a16="http://schemas.microsoft.com/office/drawing/2014/main" id="{0615EA76-4BE5-4132-BD66-4BA40FBA6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5852198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Brain nutrition support</a:t>
            </a:r>
          </a:p>
        </p:txBody>
      </p:sp>
      <p:sp>
        <p:nvSpPr>
          <p:cNvPr id="22" name="C7">
            <a:extLst xmlns:a="http://schemas.openxmlformats.org/drawingml/2006/main">
              <a:ext uri="{FF2B5EF4-FFF2-40B4-BE49-F238E27FC236}">
                <a16:creationId xmlns:a16="http://schemas.microsoft.com/office/drawing/2014/main" id="{CB09B141-6776-41C7-99A8-5B4EC830C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193357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225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6A6A1"/>
                </a:solidFill>
                <a:latin typeface="Arial"/>
                <a:ea typeface="Arial"/>
                <a:cs typeface="Arial"/>
              </a:rPr>
              <a:t>C7</a:t>
            </a:r>
          </a:p>
        </p:txBody>
      </p:sp>
      <p:sp>
        <p:nvSpPr>
          <p:cNvPr id="23" name="B Vitamins">
            <a:extLst xmlns:a="http://schemas.openxmlformats.org/drawingml/2006/main">
              <a:ext uri="{FF2B5EF4-FFF2-40B4-BE49-F238E27FC236}">
                <a16:creationId xmlns:a16="http://schemas.microsoft.com/office/drawing/2014/main" id="{9E385050-B4FE-449A-897D-7639724BB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5075" y="2590800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B Vitamins</a:t>
            </a:r>
          </a:p>
        </p:txBody>
      </p:sp>
      <p:sp>
        <p:nvSpPr>
          <p:cNvPr id="24" name="Anti-Fatigue">
            <a:extLst xmlns:a="http://schemas.openxmlformats.org/drawingml/2006/main">
              <a:ext uri="{FF2B5EF4-FFF2-40B4-BE49-F238E27FC236}">
                <a16:creationId xmlns:a16="http://schemas.microsoft.com/office/drawing/2014/main" id="{EFC84253-94A5-40C9-8510-C214143FF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5075" y="2840507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Anti-Fatigue</a:t>
            </a:r>
          </a:p>
        </p:txBody>
      </p:sp>
      <p:sp>
        <p:nvSpPr>
          <p:cNvPr id="25" name="Oral Dissolving Film">
            <a:extLst xmlns:a="http://schemas.openxmlformats.org/drawingml/2006/main">
              <a:ext uri="{FF2B5EF4-FFF2-40B4-BE49-F238E27FC236}">
                <a16:creationId xmlns:a16="http://schemas.microsoft.com/office/drawing/2014/main" id="{FB34AFA0-96FC-4F5A-B34A-A6E54F48F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5075" y="3219450"/>
            <a:ext cx="2419350" cy="1685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Oral Dissolving Film</a:t>
            </a:r>
          </a:p>
        </p:txBody>
      </p:sp>
      <p:sp>
        <p:nvSpPr>
          <p:cNvPr id="26" name="Key Ingredients">
            <a:extLst xmlns:a="http://schemas.openxmlformats.org/drawingml/2006/main">
              <a:ext uri="{FF2B5EF4-FFF2-40B4-BE49-F238E27FC236}">
                <a16:creationId xmlns:a16="http://schemas.microsoft.com/office/drawing/2014/main" id="{08154C70-1AE7-47B7-97CB-293FF438E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3895725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Key Ingredients</a:t>
            </a:r>
          </a:p>
        </p:txBody>
      </p:sp>
      <p:sp>
        <p:nvSpPr>
          <p:cNvPr id="27" name="Vitamin B complex">
            <a:extLst xmlns:a="http://schemas.openxmlformats.org/drawingml/2006/main">
              <a:ext uri="{FF2B5EF4-FFF2-40B4-BE49-F238E27FC236}">
                <a16:creationId xmlns:a16="http://schemas.microsoft.com/office/drawing/2014/main" id="{50F01FE0-B12B-4172-A233-C5A7253C1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4191000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Vitamin B complex</a:t>
            </a:r>
          </a:p>
        </p:txBody>
      </p:sp>
      <p:sp>
        <p:nvSpPr>
          <p:cNvPr id="28" name="Benefits">
            <a:extLst xmlns:a="http://schemas.openxmlformats.org/drawingml/2006/main">
              <a:ext uri="{FF2B5EF4-FFF2-40B4-BE49-F238E27FC236}">
                <a16:creationId xmlns:a16="http://schemas.microsoft.com/office/drawing/2014/main" id="{74A96107-B24A-4D6C-954B-AD4E4E119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5238750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Benefits</a:t>
            </a:r>
          </a:p>
        </p:txBody>
      </p:sp>
      <p:sp>
        <p:nvSpPr>
          <p:cNvPr id="29" name="Mental well-being support">
            <a:extLst xmlns:a="http://schemas.openxmlformats.org/drawingml/2006/main">
              <a:ext uri="{FF2B5EF4-FFF2-40B4-BE49-F238E27FC236}">
                <a16:creationId xmlns:a16="http://schemas.microsoft.com/office/drawing/2014/main" id="{6E447D12-C391-4383-BEB5-126F7CA30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5524500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Mental well-being support</a:t>
            </a:r>
          </a:p>
        </p:txBody>
      </p:sp>
      <p:sp>
        <p:nvSpPr>
          <p:cNvPr id="30" name="Energy metabolism support">
            <a:extLst xmlns:a="http://schemas.openxmlformats.org/drawingml/2006/main">
              <a:ext uri="{FF2B5EF4-FFF2-40B4-BE49-F238E27FC236}">
                <a16:creationId xmlns:a16="http://schemas.microsoft.com/office/drawing/2014/main" id="{2B40AFFA-43B6-40FD-8407-C807C4095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5688349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Energy metabolism support</a:t>
            </a:r>
          </a:p>
        </p:txBody>
      </p:sp>
      <p:sp>
        <p:nvSpPr>
          <p:cNvPr id="31" name="Daily vitality support">
            <a:extLst xmlns:a="http://schemas.openxmlformats.org/drawingml/2006/main">
              <a:ext uri="{FF2B5EF4-FFF2-40B4-BE49-F238E27FC236}">
                <a16:creationId xmlns:a16="http://schemas.microsoft.com/office/drawing/2014/main" id="{E63A511E-C4BA-4E89-BC0E-A94BCE9E0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5852198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Daily vitality support</a:t>
            </a:r>
          </a:p>
        </p:txBody>
      </p:sp>
      <p:sp>
        <p:nvSpPr>
          <p:cNvPr id="32" name="C8">
            <a:extLst xmlns:a="http://schemas.openxmlformats.org/drawingml/2006/main">
              <a:ext uri="{FF2B5EF4-FFF2-40B4-BE49-F238E27FC236}">
                <a16:creationId xmlns:a16="http://schemas.microsoft.com/office/drawing/2014/main" id="{B2DCA8B6-B61D-4340-9E09-107B28B5A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86975" y="193357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225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6A6A1"/>
                </a:solidFill>
                <a:latin typeface="Arial"/>
                <a:ea typeface="Arial"/>
                <a:cs typeface="Arial"/>
              </a:rPr>
              <a:t>C8</a:t>
            </a:r>
          </a:p>
        </p:txBody>
      </p:sp>
      <p:sp>
        <p:nvSpPr>
          <p:cNvPr id="33" name="Caffeine Alertness">
            <a:extLst xmlns:a="http://schemas.openxmlformats.org/drawingml/2006/main">
              <a:ext uri="{FF2B5EF4-FFF2-40B4-BE49-F238E27FC236}">
                <a16:creationId xmlns:a16="http://schemas.microsoft.com/office/drawing/2014/main" id="{EDB638B4-F522-4701-8873-053FEA6F9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2590800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Caffeine Alertness</a:t>
            </a:r>
          </a:p>
        </p:txBody>
      </p:sp>
      <p:sp>
        <p:nvSpPr>
          <p:cNvPr id="34" name="Oral Dissolving Film">
            <a:extLst xmlns:a="http://schemas.openxmlformats.org/drawingml/2006/main">
              <a:ext uri="{FF2B5EF4-FFF2-40B4-BE49-F238E27FC236}">
                <a16:creationId xmlns:a16="http://schemas.microsoft.com/office/drawing/2014/main" id="{8B1B7959-67CF-4A5F-9C49-3D6C3F4C5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3219450"/>
            <a:ext cx="2419350" cy="1685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Oral Dissolving Film</a:t>
            </a:r>
          </a:p>
        </p:txBody>
      </p:sp>
      <p:sp>
        <p:nvSpPr>
          <p:cNvPr id="35" name="Key Ingredients">
            <a:extLst xmlns:a="http://schemas.openxmlformats.org/drawingml/2006/main">
              <a:ext uri="{FF2B5EF4-FFF2-40B4-BE49-F238E27FC236}">
                <a16:creationId xmlns:a16="http://schemas.microsoft.com/office/drawing/2014/main" id="{6BCFE5C5-B297-4389-865C-1DF32977C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44075" y="3895725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Key Ingredients</a:t>
            </a:r>
          </a:p>
        </p:txBody>
      </p:sp>
      <p:sp>
        <p:nvSpPr>
          <p:cNvPr id="36" name="Caffeine">
            <a:extLst xmlns:a="http://schemas.openxmlformats.org/drawingml/2006/main">
              <a:ext uri="{FF2B5EF4-FFF2-40B4-BE49-F238E27FC236}">
                <a16:creationId xmlns:a16="http://schemas.microsoft.com/office/drawing/2014/main" id="{B05D10A2-BC9B-4699-8638-1C76AD447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4191000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Caffeine</a:t>
            </a:r>
          </a:p>
        </p:txBody>
      </p:sp>
      <p:sp>
        <p:nvSpPr>
          <p:cNvPr id="37" name="Benefits">
            <a:extLst xmlns:a="http://schemas.openxmlformats.org/drawingml/2006/main">
              <a:ext uri="{FF2B5EF4-FFF2-40B4-BE49-F238E27FC236}">
                <a16:creationId xmlns:a16="http://schemas.microsoft.com/office/drawing/2014/main" id="{DB1FB504-2B90-41CA-B402-04FF97002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44075" y="5238750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Benefits</a:t>
            </a:r>
          </a:p>
        </p:txBody>
      </p:sp>
      <p:sp>
        <p:nvSpPr>
          <p:cNvPr id="38" name="Improves alertness">
            <a:extLst xmlns:a="http://schemas.openxmlformats.org/drawingml/2006/main">
              <a:ext uri="{FF2B5EF4-FFF2-40B4-BE49-F238E27FC236}">
                <a16:creationId xmlns:a16="http://schemas.microsoft.com/office/drawing/2014/main" id="{28B0F0C0-5967-4B8E-BDC8-0036BB139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5524500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Improves alertness</a:t>
            </a:r>
          </a:p>
        </p:txBody>
      </p:sp>
      <p:sp>
        <p:nvSpPr>
          <p:cNvPr id="39" name="Improves focus">
            <a:extLst xmlns:a="http://schemas.openxmlformats.org/drawingml/2006/main">
              <a:ext uri="{FF2B5EF4-FFF2-40B4-BE49-F238E27FC236}">
                <a16:creationId xmlns:a16="http://schemas.microsoft.com/office/drawing/2014/main" id="{00642A03-2896-477F-B304-852EED2A5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5688349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Improves focus</a:t>
            </a:r>
          </a:p>
        </p:txBody>
      </p:sp>
      <p:sp>
        <p:nvSpPr>
          <p:cNvPr id="40" name="Energy support">
            <a:extLst xmlns:a="http://schemas.openxmlformats.org/drawingml/2006/main">
              <a:ext uri="{FF2B5EF4-FFF2-40B4-BE49-F238E27FC236}">
                <a16:creationId xmlns:a16="http://schemas.microsoft.com/office/drawing/2014/main" id="{8D844ABA-F7A3-49E0-A953-9F10A2BE1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5852198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Energy support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7D642A93-4E6A-416F-BF24-B818ACF21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239"/>
          </a:solidFill>
          <a:ln xmlns:a="http://schemas.openxmlformats.org/drawingml/2006/main" w="0">
            <a:noFill/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A6F8CC19-B54C-4180-9C2A-7B1A852A7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71500"/>
            <a:ext cx="12192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A6A1"/>
          </a:solidFill>
          <a:ln xmlns:a="http://schemas.openxmlformats.org/drawingml/2006/main" w="0">
            <a:noFill/>
          </a:ln>
        </p:spPr>
      </p:sp>
      <p:pic>
        <p:nvPic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D6075EA6-4538-4F7E-BED8-73F3BB31E8E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329617f263e4a3a"/>
          <a:stretch xmlns:a="http://schemas.openxmlformats.org/drawingml/2006/main"/>
        </p:blipFill>
        <p:spPr>
          <a:xfrm xmlns:a="http://schemas.openxmlformats.org/drawingml/2006/main">
            <a:off x="361950" y="85725"/>
            <a:ext cx="409575" cy="409575"/>
          </a:xfrm>
          <a:prstGeom xmlns:a="http://schemas.openxmlformats.org/drawingml/2006/main" prst="rect">
            <a:avLst/>
          </a:prstGeom>
        </p:spPr>
      </p:pic>
      <p:sp>
        <p:nvSpPr>
          <p:cNvPr id="44" name="HYTAN BIO TECH">
            <a:extLst xmlns:a="http://schemas.openxmlformats.org/drawingml/2006/main">
              <a:ext uri="{FF2B5EF4-FFF2-40B4-BE49-F238E27FC236}">
                <a16:creationId xmlns:a16="http://schemas.microsoft.com/office/drawing/2014/main" id="{9C3F0FF6-810D-43D1-8416-7A5AA6B6F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161925"/>
            <a:ext cx="428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HYTAN BIO TECH</a:t>
            </a:r>
          </a:p>
        </p:txBody>
      </p:sp>
      <p:sp>
        <p:nvSpPr>
          <p:cNvPr id="45" name="ORAL FILM INNOVATION">
            <a:extLst xmlns:a="http://schemas.openxmlformats.org/drawingml/2006/main">
              <a:ext uri="{FF2B5EF4-FFF2-40B4-BE49-F238E27FC236}">
                <a16:creationId xmlns:a16="http://schemas.microsoft.com/office/drawing/2014/main" id="{EBC40787-0F61-4552-9765-D55836D74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38125"/>
            <a:ext cx="34480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B5E3D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050" b="0">
                <a:solidFill>
                  <a:srgbClr val="B5E3DF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B5E3DF"/>
                </a:solidFill>
                <a:latin typeface="Arial"/>
                <a:ea typeface="Arial"/>
                <a:cs typeface="Arial"/>
              </a:rPr>
              <a:t>ORAL FILM INNOVATION</a:t>
            </a:r>
          </a:p>
        </p:txBody>
      </p:sp>
      <p:sp>
        <p:nvSpPr>
          <p:cNvPr id="46" name="17">
            <a:extLst xmlns:a="http://schemas.openxmlformats.org/drawingml/2006/main">
              <a:ext uri="{FF2B5EF4-FFF2-40B4-BE49-F238E27FC236}">
                <a16:creationId xmlns:a16="http://schemas.microsoft.com/office/drawing/2014/main" id="{AD3B3279-FBA0-4289-9CC7-DE8B2AB0E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91925" y="6648450"/>
            <a:ext cx="28575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75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1364026615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B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83B43C35-FE93-4369-9A62-56BE268B606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f4749a24c1e42ec"/>
          <a:stretch xmlns:a="http://schemas.openxmlformats.org/drawingml/2006/main"/>
        </p:blipFill>
        <p:spPr>
          <a:xfrm xmlns:a="http://schemas.openxmlformats.org/drawingml/2006/main">
            <a:off x="0" y="670"/>
            <a:ext cx="12192000" cy="6856661"/>
          </a:xfrm>
          <a:prstGeom xmlns:a="http://schemas.openxmlformats.org/drawingml/2006/main" prst="rect">
            <a:avLst/>
          </a:prstGeom>
        </p:spPr>
      </p:pic>
      <p:sp>
        <p:nvSpPr>
          <p:cNvPr id="2" name="Category D">
            <a:extLst xmlns:a="http://schemas.openxmlformats.org/drawingml/2006/main">
              <a:ext uri="{FF2B5EF4-FFF2-40B4-BE49-F238E27FC236}">
                <a16:creationId xmlns:a16="http://schemas.microsoft.com/office/drawing/2014/main" id="{CAEA2F3D-B58E-40D8-85C3-FBC7CFAB8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809625"/>
            <a:ext cx="1285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13" b="0">
                <a:solidFill>
                  <a:srgbClr val="4D807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13" b="0">
                <a:solidFill>
                  <a:srgbClr val="4D8075"/>
                </a:solidFill>
                <a:latin typeface="Arial"/>
                <a:ea typeface="Arial"/>
                <a:cs typeface="Arial"/>
              </a:defRPr>
            </a:pPr>
            <a:r>
              <a:rPr sz="1013" b="0">
                <a:solidFill>
                  <a:srgbClr val="4D8075"/>
                </a:solidFill>
                <a:latin typeface="Arial"/>
                <a:ea typeface="Arial"/>
                <a:cs typeface="Arial"/>
              </a:rPr>
              <a:t>Category D</a:t>
            </a:r>
          </a:p>
        </p:txBody>
      </p:sp>
      <p:sp>
        <p:nvSpPr>
          <p:cNvPr id="3" name="Immunity &amp; Long-Term Health">
            <a:extLst xmlns:a="http://schemas.openxmlformats.org/drawingml/2006/main">
              <a:ext uri="{FF2B5EF4-FFF2-40B4-BE49-F238E27FC236}">
                <a16:creationId xmlns:a16="http://schemas.microsoft.com/office/drawing/2014/main" id="{69AE2452-4EE3-4DF8-A389-081C197E3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" y="1047750"/>
            <a:ext cx="8572500" cy="4832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225" b="1">
                <a:solidFill>
                  <a:srgbClr val="4D807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3225" b="1">
                <a:solidFill>
                  <a:srgbClr val="4D8075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4D8075"/>
                </a:solidFill>
                <a:latin typeface="Arial"/>
                <a:ea typeface="Arial"/>
                <a:cs typeface="Arial"/>
              </a:rPr>
              <a:t>Immunity &amp; Long-Term Health</a:t>
            </a:r>
          </a:p>
        </p:txBody>
      </p:sp>
      <p:sp>
        <p:nvSpPr>
          <p:cNvPr id="4" name="Customizable oral film nutrition for immune health, car">
            <a:extLst xmlns:a="http://schemas.openxmlformats.org/drawingml/2006/main">
              <a:ext uri="{FF2B5EF4-FFF2-40B4-BE49-F238E27FC236}">
                <a16:creationId xmlns:a16="http://schemas.microsoft.com/office/drawing/2014/main" id="{5A35B4EE-4A4F-4DBD-86C0-1EF6C2F60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800225"/>
            <a:ext cx="6477000" cy="1742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163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Customizable oral film nutrition for immune health, cardiovascular health, liver care and daily</a:t>
            </a:r>
          </a:p>
        </p:txBody>
      </p:sp>
      <p:sp>
        <p:nvSpPr>
          <p:cNvPr id="5" name="metabolic management.">
            <a:extLst xmlns:a="http://schemas.openxmlformats.org/drawingml/2006/main">
              <a:ext uri="{FF2B5EF4-FFF2-40B4-BE49-F238E27FC236}">
                <a16:creationId xmlns:a16="http://schemas.microsoft.com/office/drawing/2014/main" id="{3B862411-DD21-4070-A5CE-95F117A58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987725"/>
            <a:ext cx="6477000" cy="1742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163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metabolic management.</a:t>
            </a:r>
          </a:p>
        </p:txBody>
      </p:sp>
      <p:sp>
        <p:nvSpPr>
          <p:cNvPr id="6" name="Product Range">
            <a:extLst xmlns:a="http://schemas.openxmlformats.org/drawingml/2006/main">
              <a:ext uri="{FF2B5EF4-FFF2-40B4-BE49-F238E27FC236}">
                <a16:creationId xmlns:a16="http://schemas.microsoft.com/office/drawing/2014/main" id="{F2670739-B40C-4F9A-ABD5-E6D68872F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980" y="2945179"/>
            <a:ext cx="3810000" cy="2247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Product Range</a:t>
            </a:r>
          </a:p>
        </p:txBody>
      </p:sp>
      <p:sp>
        <p:nvSpPr>
          <p:cNvPr id="7" name="D1">
            <a:extLst xmlns:a="http://schemas.openxmlformats.org/drawingml/2006/main">
              <a:ext uri="{FF2B5EF4-FFF2-40B4-BE49-F238E27FC236}">
                <a16:creationId xmlns:a16="http://schemas.microsoft.com/office/drawing/2014/main" id="{9A6429F7-DE83-420C-9238-75FE95DEE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408" y="3462560"/>
            <a:ext cx="381000" cy="2606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D1</a:t>
            </a:r>
          </a:p>
        </p:txBody>
      </p:sp>
      <p:sp>
        <p:nvSpPr>
          <p:cNvPr id="8" name="Vitamin C + Zinc">
            <a:extLst xmlns:a="http://schemas.openxmlformats.org/drawingml/2006/main">
              <a:ext uri="{FF2B5EF4-FFF2-40B4-BE49-F238E27FC236}">
                <a16:creationId xmlns:a16="http://schemas.microsoft.com/office/drawing/2014/main" id="{D5BEEB4B-76B4-4312-9993-29A942E6D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558" y="3414935"/>
            <a:ext cx="971550" cy="1292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63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Vitamin C + Zinc</a:t>
            </a:r>
          </a:p>
        </p:txBody>
      </p:sp>
      <p:sp>
        <p:nvSpPr>
          <p:cNvPr id="9" name="Immunity">
            <a:extLst xmlns:a="http://schemas.openxmlformats.org/drawingml/2006/main">
              <a:ext uri="{FF2B5EF4-FFF2-40B4-BE49-F238E27FC236}">
                <a16:creationId xmlns:a16="http://schemas.microsoft.com/office/drawing/2014/main" id="{2D84D928-4D8D-4A48-B02F-4A02FCDB9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558" y="3535426"/>
            <a:ext cx="971550" cy="1292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63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Immunity</a:t>
            </a:r>
          </a:p>
        </p:txBody>
      </p:sp>
      <p:sp>
        <p:nvSpPr>
          <p:cNvPr id="10" name="D2">
            <a:extLst xmlns:a="http://schemas.openxmlformats.org/drawingml/2006/main">
              <a:ext uri="{FF2B5EF4-FFF2-40B4-BE49-F238E27FC236}">
                <a16:creationId xmlns:a16="http://schemas.microsoft.com/office/drawing/2014/main" id="{60389739-7482-40E7-AA39-777707622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51644" y="3462560"/>
            <a:ext cx="381000" cy="2606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D2</a:t>
            </a:r>
          </a:p>
        </p:txBody>
      </p:sp>
      <p:sp>
        <p:nvSpPr>
          <p:cNvPr id="11" name="Beta-Glucan">
            <a:extLst xmlns:a="http://schemas.openxmlformats.org/drawingml/2006/main">
              <a:ext uri="{FF2B5EF4-FFF2-40B4-BE49-F238E27FC236}">
                <a16:creationId xmlns:a16="http://schemas.microsoft.com/office/drawing/2014/main" id="{718A212E-186E-48D4-8481-DB44BF8B0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89794" y="3414935"/>
            <a:ext cx="971550" cy="1292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63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Beta-Glucan</a:t>
            </a:r>
          </a:p>
        </p:txBody>
      </p:sp>
      <p:sp>
        <p:nvSpPr>
          <p:cNvPr id="12" name="Immunity">
            <a:extLst xmlns:a="http://schemas.openxmlformats.org/drawingml/2006/main">
              <a:ext uri="{FF2B5EF4-FFF2-40B4-BE49-F238E27FC236}">
                <a16:creationId xmlns:a16="http://schemas.microsoft.com/office/drawing/2014/main" id="{00890533-CD38-4114-8C9B-6562F570C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89794" y="3535426"/>
            <a:ext cx="971550" cy="1292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63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Immunity</a:t>
            </a:r>
          </a:p>
        </p:txBody>
      </p:sp>
      <p:sp>
        <p:nvSpPr>
          <p:cNvPr id="13" name="D3">
            <a:extLst xmlns:a="http://schemas.openxmlformats.org/drawingml/2006/main">
              <a:ext uri="{FF2B5EF4-FFF2-40B4-BE49-F238E27FC236}">
                <a16:creationId xmlns:a16="http://schemas.microsoft.com/office/drawing/2014/main" id="{92A97B36-BC54-409A-8B6E-018CFEFD7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8882" y="3462560"/>
            <a:ext cx="381000" cy="2606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D3</a:t>
            </a:r>
          </a:p>
        </p:txBody>
      </p:sp>
      <p:sp>
        <p:nvSpPr>
          <p:cNvPr id="14" name="Curcumin">
            <a:extLst xmlns:a="http://schemas.openxmlformats.org/drawingml/2006/main">
              <a:ext uri="{FF2B5EF4-FFF2-40B4-BE49-F238E27FC236}">
                <a16:creationId xmlns:a16="http://schemas.microsoft.com/office/drawing/2014/main" id="{4D34EDFB-A707-452E-BD43-FE0DC022C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87032" y="3414935"/>
            <a:ext cx="971550" cy="1292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63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Curcumin</a:t>
            </a:r>
          </a:p>
        </p:txBody>
      </p:sp>
      <p:sp>
        <p:nvSpPr>
          <p:cNvPr id="15" name="Anti-Inflammatory">
            <a:extLst xmlns:a="http://schemas.openxmlformats.org/drawingml/2006/main">
              <a:ext uri="{FF2B5EF4-FFF2-40B4-BE49-F238E27FC236}">
                <a16:creationId xmlns:a16="http://schemas.microsoft.com/office/drawing/2014/main" id="{57EE6664-28A7-486D-961A-64D993939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87032" y="3535426"/>
            <a:ext cx="971550" cy="1292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63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Anti-Inflammatory</a:t>
            </a:r>
          </a:p>
        </p:txBody>
      </p:sp>
      <p:sp>
        <p:nvSpPr>
          <p:cNvPr id="16" name="D4">
            <a:extLst xmlns:a="http://schemas.openxmlformats.org/drawingml/2006/main">
              <a:ext uri="{FF2B5EF4-FFF2-40B4-BE49-F238E27FC236}">
                <a16:creationId xmlns:a16="http://schemas.microsoft.com/office/drawing/2014/main" id="{3F842FBE-2AD7-40E2-A3B7-0E0948AC9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46108" y="3462560"/>
            <a:ext cx="381000" cy="2606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D4</a:t>
            </a:r>
          </a:p>
        </p:txBody>
      </p:sp>
      <p:sp>
        <p:nvSpPr>
          <p:cNvPr id="17" name="CoQ10 Heart">
            <a:extLst xmlns:a="http://schemas.openxmlformats.org/drawingml/2006/main">
              <a:ext uri="{FF2B5EF4-FFF2-40B4-BE49-F238E27FC236}">
                <a16:creationId xmlns:a16="http://schemas.microsoft.com/office/drawing/2014/main" id="{1DC59922-F729-4F48-8A93-5582F5908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84258" y="3414935"/>
            <a:ext cx="971550" cy="1292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63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CoQ10 Heart</a:t>
            </a:r>
          </a:p>
        </p:txBody>
      </p:sp>
      <p:sp>
        <p:nvSpPr>
          <p:cNvPr id="18" name="Health">
            <a:extLst xmlns:a="http://schemas.openxmlformats.org/drawingml/2006/main">
              <a:ext uri="{FF2B5EF4-FFF2-40B4-BE49-F238E27FC236}">
                <a16:creationId xmlns:a16="http://schemas.microsoft.com/office/drawing/2014/main" id="{BAFCB671-7379-4D4D-859E-F522D1FE6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84258" y="3535426"/>
            <a:ext cx="971550" cy="1292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63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Health</a:t>
            </a:r>
          </a:p>
        </p:txBody>
      </p:sp>
      <p:sp>
        <p:nvSpPr>
          <p:cNvPr id="19" name="D5">
            <a:extLst xmlns:a="http://schemas.openxmlformats.org/drawingml/2006/main">
              <a:ext uri="{FF2B5EF4-FFF2-40B4-BE49-F238E27FC236}">
                <a16:creationId xmlns:a16="http://schemas.microsoft.com/office/drawing/2014/main" id="{7B5C9079-7EF1-4C03-A83F-BBFC132A4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411" y="4061005"/>
            <a:ext cx="381000" cy="2606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D5</a:t>
            </a:r>
          </a:p>
        </p:txBody>
      </p:sp>
      <p:sp>
        <p:nvSpPr>
          <p:cNvPr id="20" name="Omega-3">
            <a:extLst xmlns:a="http://schemas.openxmlformats.org/drawingml/2006/main">
              <a:ext uri="{FF2B5EF4-FFF2-40B4-BE49-F238E27FC236}">
                <a16:creationId xmlns:a16="http://schemas.microsoft.com/office/drawing/2014/main" id="{070C7AD9-A790-4486-89CA-45A3DB1BC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561" y="4013380"/>
            <a:ext cx="971550" cy="1292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63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Omega-3</a:t>
            </a:r>
          </a:p>
        </p:txBody>
      </p:sp>
      <p:sp>
        <p:nvSpPr>
          <p:cNvPr id="21" name="Cardiovascular">
            <a:extLst xmlns:a="http://schemas.openxmlformats.org/drawingml/2006/main">
              <a:ext uri="{FF2B5EF4-FFF2-40B4-BE49-F238E27FC236}">
                <a16:creationId xmlns:a16="http://schemas.microsoft.com/office/drawing/2014/main" id="{DF587EB6-3091-4551-A9C8-122317FD6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561" y="4133871"/>
            <a:ext cx="971550" cy="1292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63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Cardiovascular</a:t>
            </a:r>
          </a:p>
        </p:txBody>
      </p:sp>
      <p:sp>
        <p:nvSpPr>
          <p:cNvPr id="22" name="D6">
            <a:extLst xmlns:a="http://schemas.openxmlformats.org/drawingml/2006/main">
              <a:ext uri="{FF2B5EF4-FFF2-40B4-BE49-F238E27FC236}">
                <a16:creationId xmlns:a16="http://schemas.microsoft.com/office/drawing/2014/main" id="{1DE3235B-7BFD-4CC5-A99B-C4B743FC2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51615" y="4061005"/>
            <a:ext cx="381000" cy="2606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D6</a:t>
            </a:r>
          </a:p>
        </p:txBody>
      </p:sp>
      <p:sp>
        <p:nvSpPr>
          <p:cNvPr id="23" name="Magnesium Blood">
            <a:extLst xmlns:a="http://schemas.openxmlformats.org/drawingml/2006/main">
              <a:ext uri="{FF2B5EF4-FFF2-40B4-BE49-F238E27FC236}">
                <a16:creationId xmlns:a16="http://schemas.microsoft.com/office/drawing/2014/main" id="{97EDB051-CA7C-4EA6-BAAE-7B2F0932B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89765" y="4013380"/>
            <a:ext cx="971550" cy="1292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63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Magnesium Blood</a:t>
            </a:r>
          </a:p>
        </p:txBody>
      </p:sp>
      <p:sp>
        <p:nvSpPr>
          <p:cNvPr id="24" name="Pressure">
            <a:extLst xmlns:a="http://schemas.openxmlformats.org/drawingml/2006/main">
              <a:ext uri="{FF2B5EF4-FFF2-40B4-BE49-F238E27FC236}">
                <a16:creationId xmlns:a16="http://schemas.microsoft.com/office/drawing/2014/main" id="{05FC4413-871E-4BCB-9E3B-792E777E7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89765" y="4133871"/>
            <a:ext cx="971550" cy="1292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63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Pressure</a:t>
            </a:r>
          </a:p>
        </p:txBody>
      </p:sp>
      <p:sp>
        <p:nvSpPr>
          <p:cNvPr id="25" name="D7">
            <a:extLst xmlns:a="http://schemas.openxmlformats.org/drawingml/2006/main">
              <a:ext uri="{FF2B5EF4-FFF2-40B4-BE49-F238E27FC236}">
                <a16:creationId xmlns:a16="http://schemas.microsoft.com/office/drawing/2014/main" id="{087ED315-21A9-4326-B03F-BA11E9F60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8875" y="4061005"/>
            <a:ext cx="381000" cy="2606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D7</a:t>
            </a:r>
          </a:p>
        </p:txBody>
      </p:sp>
      <p:sp>
        <p:nvSpPr>
          <p:cNvPr id="26" name="Allicin Blood Lipids">
            <a:extLst xmlns:a="http://schemas.openxmlformats.org/drawingml/2006/main">
              <a:ext uri="{FF2B5EF4-FFF2-40B4-BE49-F238E27FC236}">
                <a16:creationId xmlns:a16="http://schemas.microsoft.com/office/drawing/2014/main" id="{928B8FD3-A3E3-4DF0-A607-789DD3164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87025" y="4013380"/>
            <a:ext cx="971550" cy="1292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63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Allicin Blood Lipids</a:t>
            </a:r>
          </a:p>
        </p:txBody>
      </p:sp>
      <p:sp>
        <p:nvSpPr>
          <p:cNvPr id="27" name="D8">
            <a:extLst xmlns:a="http://schemas.openxmlformats.org/drawingml/2006/main">
              <a:ext uri="{FF2B5EF4-FFF2-40B4-BE49-F238E27FC236}">
                <a16:creationId xmlns:a16="http://schemas.microsoft.com/office/drawing/2014/main" id="{5D3CE91B-E012-4EEF-BA31-613249A71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46049" y="4061005"/>
            <a:ext cx="381000" cy="2606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D8</a:t>
            </a:r>
          </a:p>
        </p:txBody>
      </p:sp>
      <p:sp>
        <p:nvSpPr>
          <p:cNvPr id="28" name="Milk Thistle Liver">
            <a:extLst xmlns:a="http://schemas.openxmlformats.org/drawingml/2006/main">
              <a:ext uri="{FF2B5EF4-FFF2-40B4-BE49-F238E27FC236}">
                <a16:creationId xmlns:a16="http://schemas.microsoft.com/office/drawing/2014/main" id="{B793564C-BBF6-4D0E-95AE-6AB5A4EE5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84199" y="4013380"/>
            <a:ext cx="971550" cy="1292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63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Milk Thistle Liver</a:t>
            </a:r>
          </a:p>
        </p:txBody>
      </p:sp>
      <p:sp>
        <p:nvSpPr>
          <p:cNvPr id="29" name="D9">
            <a:extLst xmlns:a="http://schemas.openxmlformats.org/drawingml/2006/main">
              <a:ext uri="{FF2B5EF4-FFF2-40B4-BE49-F238E27FC236}">
                <a16:creationId xmlns:a16="http://schemas.microsoft.com/office/drawing/2014/main" id="{45737C23-E072-4FE6-BC24-241B7DA26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386" y="4659464"/>
            <a:ext cx="381000" cy="2606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D9</a:t>
            </a:r>
          </a:p>
        </p:txBody>
      </p:sp>
      <p:sp>
        <p:nvSpPr>
          <p:cNvPr id="30" name="Red Ginseng Film">
            <a:extLst xmlns:a="http://schemas.openxmlformats.org/drawingml/2006/main">
              <a:ext uri="{FF2B5EF4-FFF2-40B4-BE49-F238E27FC236}">
                <a16:creationId xmlns:a16="http://schemas.microsoft.com/office/drawing/2014/main" id="{DB56D00A-A9CB-4B19-B400-637DC112D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536" y="4611839"/>
            <a:ext cx="971550" cy="1292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63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Red Ginseng Film</a:t>
            </a:r>
          </a:p>
        </p:txBody>
      </p:sp>
      <p:sp>
        <p:nvSpPr>
          <p:cNvPr id="31" name="D10">
            <a:extLst xmlns:a="http://schemas.openxmlformats.org/drawingml/2006/main">
              <a:ext uri="{FF2B5EF4-FFF2-40B4-BE49-F238E27FC236}">
                <a16:creationId xmlns:a16="http://schemas.microsoft.com/office/drawing/2014/main" id="{4AE170F4-61AA-4A8A-AB13-3F6FCCB16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51657" y="4659464"/>
            <a:ext cx="381000" cy="2606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0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0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D10</a:t>
            </a:r>
          </a:p>
        </p:txBody>
      </p:sp>
      <p:sp>
        <p:nvSpPr>
          <p:cNvPr id="32" name="American Ginseng">
            <a:extLst xmlns:a="http://schemas.openxmlformats.org/drawingml/2006/main">
              <a:ext uri="{FF2B5EF4-FFF2-40B4-BE49-F238E27FC236}">
                <a16:creationId xmlns:a16="http://schemas.microsoft.com/office/drawing/2014/main" id="{660F30B7-F9E8-49CA-9D9B-7EDB6B6BD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89807" y="4611839"/>
            <a:ext cx="971550" cy="1292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63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American Ginseng</a:t>
            </a:r>
          </a:p>
        </p:txBody>
      </p:sp>
      <p:sp>
        <p:nvSpPr>
          <p:cNvPr id="33" name="Film">
            <a:extLst xmlns:a="http://schemas.openxmlformats.org/drawingml/2006/main">
              <a:ext uri="{FF2B5EF4-FFF2-40B4-BE49-F238E27FC236}">
                <a16:creationId xmlns:a16="http://schemas.microsoft.com/office/drawing/2014/main" id="{78CBBD05-D261-476C-8ED7-5F4AE444E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89807" y="4732330"/>
            <a:ext cx="971550" cy="1292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63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Film</a:t>
            </a:r>
          </a:p>
        </p:txBody>
      </p:sp>
      <p:sp>
        <p:nvSpPr>
          <p:cNvPr id="34" name="D11">
            <a:extLst xmlns:a="http://schemas.openxmlformats.org/drawingml/2006/main">
              <a:ext uri="{FF2B5EF4-FFF2-40B4-BE49-F238E27FC236}">
                <a16:creationId xmlns:a16="http://schemas.microsoft.com/office/drawing/2014/main" id="{925D92E8-AD0C-43A2-AD3D-0C89E6F32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8870" y="4659464"/>
            <a:ext cx="381000" cy="2606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0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0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D11</a:t>
            </a:r>
          </a:p>
        </p:txBody>
      </p:sp>
      <p:sp>
        <p:nvSpPr>
          <p:cNvPr id="35" name="Ginseng Film">
            <a:extLst xmlns:a="http://schemas.openxmlformats.org/drawingml/2006/main">
              <a:ext uri="{FF2B5EF4-FFF2-40B4-BE49-F238E27FC236}">
                <a16:creationId xmlns:a16="http://schemas.microsoft.com/office/drawing/2014/main" id="{3DF86908-D066-422A-9E22-DFB42FCCA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87020" y="4611839"/>
            <a:ext cx="971550" cy="1292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63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Ginseng Film</a:t>
            </a:r>
          </a:p>
        </p:txBody>
      </p:sp>
      <p:sp>
        <p:nvSpPr>
          <p:cNvPr id="36" name="D12">
            <a:extLst xmlns:a="http://schemas.openxmlformats.org/drawingml/2006/main">
              <a:ext uri="{FF2B5EF4-FFF2-40B4-BE49-F238E27FC236}">
                <a16:creationId xmlns:a16="http://schemas.microsoft.com/office/drawing/2014/main" id="{51F14A77-D7F7-4BE1-B0C9-8FE901CE7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46107" y="4659464"/>
            <a:ext cx="381000" cy="2606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0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0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D12</a:t>
            </a:r>
          </a:p>
        </p:txBody>
      </p:sp>
      <p:sp>
        <p:nvSpPr>
          <p:cNvPr id="37" name="Alcohol Recovery &amp;">
            <a:extLst xmlns:a="http://schemas.openxmlformats.org/drawingml/2006/main">
              <a:ext uri="{FF2B5EF4-FFF2-40B4-BE49-F238E27FC236}">
                <a16:creationId xmlns:a16="http://schemas.microsoft.com/office/drawing/2014/main" id="{D0DC9CC1-6D1B-4924-ABA6-343207B26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84257" y="4611839"/>
            <a:ext cx="971550" cy="1292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63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Alcohol Recovery &amp;</a:t>
            </a:r>
          </a:p>
        </p:txBody>
      </p:sp>
      <p:sp>
        <p:nvSpPr>
          <p:cNvPr id="38" name="Liver">
            <a:extLst xmlns:a="http://schemas.openxmlformats.org/drawingml/2006/main">
              <a:ext uri="{FF2B5EF4-FFF2-40B4-BE49-F238E27FC236}">
                <a16:creationId xmlns:a16="http://schemas.microsoft.com/office/drawing/2014/main" id="{89A33246-1494-408D-ADBE-B9CDC686E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84257" y="4732330"/>
            <a:ext cx="971550" cy="1292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63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Liver</a:t>
            </a:r>
          </a:p>
        </p:txBody>
      </p:sp>
      <p:sp>
        <p:nvSpPr>
          <p:cNvPr id="39" name="Key Benefits">
            <a:extLst xmlns:a="http://schemas.openxmlformats.org/drawingml/2006/main">
              <a:ext uri="{FF2B5EF4-FFF2-40B4-BE49-F238E27FC236}">
                <a16:creationId xmlns:a16="http://schemas.microsoft.com/office/drawing/2014/main" id="{F8AF27B4-5D5B-44DC-89BC-5B2D3AFD4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972" y="5241768"/>
            <a:ext cx="3810000" cy="2247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Key Benefits</a:t>
            </a:r>
          </a:p>
        </p:txBody>
      </p:sp>
      <p:sp>
        <p:nvSpPr>
          <p:cNvPr id="40" name="Immune">
            <a:extLst xmlns:a="http://schemas.openxmlformats.org/drawingml/2006/main">
              <a:ext uri="{FF2B5EF4-FFF2-40B4-BE49-F238E27FC236}">
                <a16:creationId xmlns:a16="http://schemas.microsoft.com/office/drawing/2014/main" id="{FCDCEFED-BF08-4126-9705-3A97CCEC7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5810250"/>
            <a:ext cx="742950" cy="1348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Immune</a:t>
            </a:r>
          </a:p>
        </p:txBody>
      </p:sp>
      <p:sp>
        <p:nvSpPr>
          <p:cNvPr id="41" name="health">
            <a:extLst xmlns:a="http://schemas.openxmlformats.org/drawingml/2006/main">
              <a:ext uri="{FF2B5EF4-FFF2-40B4-BE49-F238E27FC236}">
                <a16:creationId xmlns:a16="http://schemas.microsoft.com/office/drawing/2014/main" id="{ED3A844A-EBCF-47FD-A6D2-0DF52528F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5940552"/>
            <a:ext cx="742950" cy="1348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health</a:t>
            </a:r>
          </a:p>
        </p:txBody>
      </p:sp>
      <p:sp>
        <p:nvSpPr>
          <p:cNvPr id="42" name="Antioxidants &amp;">
            <a:extLst xmlns:a="http://schemas.openxmlformats.org/drawingml/2006/main">
              <a:ext uri="{FF2B5EF4-FFF2-40B4-BE49-F238E27FC236}">
                <a16:creationId xmlns:a16="http://schemas.microsoft.com/office/drawing/2014/main" id="{904464A8-AAE3-44DA-9E15-42A52D3C4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05075" y="5810250"/>
            <a:ext cx="1009650" cy="1348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Antioxidants &amp;</a:t>
            </a:r>
          </a:p>
        </p:txBody>
      </p:sp>
      <p:sp>
        <p:nvSpPr>
          <p:cNvPr id="43" name="protection">
            <a:extLst xmlns:a="http://schemas.openxmlformats.org/drawingml/2006/main">
              <a:ext uri="{FF2B5EF4-FFF2-40B4-BE49-F238E27FC236}">
                <a16:creationId xmlns:a16="http://schemas.microsoft.com/office/drawing/2014/main" id="{21AEED14-2E0A-4602-9E9F-549E17AE6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05075" y="5940552"/>
            <a:ext cx="1009650" cy="1348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protection</a:t>
            </a:r>
          </a:p>
        </p:txBody>
      </p:sp>
      <p:sp>
        <p:nvSpPr>
          <p:cNvPr id="44" name="Cardiovascular">
            <a:extLst xmlns:a="http://schemas.openxmlformats.org/drawingml/2006/main">
              <a:ext uri="{FF2B5EF4-FFF2-40B4-BE49-F238E27FC236}">
                <a16:creationId xmlns:a16="http://schemas.microsoft.com/office/drawing/2014/main" id="{18388334-66F4-4998-AB7F-666E4EDAA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5810250"/>
            <a:ext cx="1000125" cy="1348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Cardiovascular</a:t>
            </a:r>
          </a:p>
        </p:txBody>
      </p:sp>
      <p:sp>
        <p:nvSpPr>
          <p:cNvPr id="45" name="health">
            <a:extLst xmlns:a="http://schemas.openxmlformats.org/drawingml/2006/main">
              <a:ext uri="{FF2B5EF4-FFF2-40B4-BE49-F238E27FC236}">
                <a16:creationId xmlns:a16="http://schemas.microsoft.com/office/drawing/2014/main" id="{8BEF1C37-2730-43D5-8859-7C3CD81E2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5940552"/>
            <a:ext cx="1000125" cy="1348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health</a:t>
            </a:r>
          </a:p>
        </p:txBody>
      </p:sp>
      <p:sp>
        <p:nvSpPr>
          <p:cNvPr id="46" name="Liver &amp; metabolic">
            <a:extLst xmlns:a="http://schemas.openxmlformats.org/drawingml/2006/main">
              <a:ext uri="{FF2B5EF4-FFF2-40B4-BE49-F238E27FC236}">
                <a16:creationId xmlns:a16="http://schemas.microsoft.com/office/drawing/2014/main" id="{FE50B12E-C935-4556-A55C-A6AF7B8F3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5810250"/>
            <a:ext cx="1009650" cy="1348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Liver &amp; metabolic</a:t>
            </a:r>
          </a:p>
        </p:txBody>
      </p:sp>
      <p:sp>
        <p:nvSpPr>
          <p:cNvPr id="47" name="health">
            <a:extLst xmlns:a="http://schemas.openxmlformats.org/drawingml/2006/main">
              <a:ext uri="{FF2B5EF4-FFF2-40B4-BE49-F238E27FC236}">
                <a16:creationId xmlns:a16="http://schemas.microsoft.com/office/drawing/2014/main" id="{F3E4626D-1D41-4E1E-9F45-77809E769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5940552"/>
            <a:ext cx="1009650" cy="1348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health</a:t>
            </a:r>
          </a:p>
        </p:txBody>
      </p:sp>
      <p:sp>
        <p:nvSpPr>
          <p:cNvPr id="48" name="Daily health &amp; vitality">
            <a:extLst xmlns:a="http://schemas.openxmlformats.org/drawingml/2006/main">
              <a:ext uri="{FF2B5EF4-FFF2-40B4-BE49-F238E27FC236}">
                <a16:creationId xmlns:a16="http://schemas.microsoft.com/office/drawing/2014/main" id="{9CFB40AA-0046-4124-90FF-4F39BEF2A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86675" y="5810250"/>
            <a:ext cx="1104900" cy="1348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Daily health &amp; vitality</a:t>
            </a:r>
          </a:p>
        </p:txBody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EABA04FA-601C-4819-8FF5-A3616032A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239"/>
          </a:solidFill>
          <a:ln xmlns:a="http://schemas.openxmlformats.org/drawingml/2006/main" w="0">
            <a:noFill/>
          </a:ln>
        </p:spPr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BEC21BEB-1D2C-439D-BBC8-4008AF759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71500"/>
            <a:ext cx="12192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A6A1"/>
          </a:solidFill>
          <a:ln xmlns:a="http://schemas.openxmlformats.org/drawingml/2006/main" w="0">
            <a:noFill/>
          </a:ln>
        </p:spPr>
      </p:sp>
      <p:pic>
        <p:nvPic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3C07CCAE-4A45-46CD-A9A4-538594DA82F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441e150b344ddf"/>
          <a:stretch xmlns:a="http://schemas.openxmlformats.org/drawingml/2006/main"/>
        </p:blipFill>
        <p:spPr>
          <a:xfrm xmlns:a="http://schemas.openxmlformats.org/drawingml/2006/main">
            <a:off x="361950" y="85725"/>
            <a:ext cx="409575" cy="409575"/>
          </a:xfrm>
          <a:prstGeom xmlns:a="http://schemas.openxmlformats.org/drawingml/2006/main" prst="rect">
            <a:avLst/>
          </a:prstGeom>
        </p:spPr>
      </p:pic>
      <p:sp>
        <p:nvSpPr>
          <p:cNvPr id="52" name="HYTAN BIO TECH">
            <a:extLst xmlns:a="http://schemas.openxmlformats.org/drawingml/2006/main">
              <a:ext uri="{FF2B5EF4-FFF2-40B4-BE49-F238E27FC236}">
                <a16:creationId xmlns:a16="http://schemas.microsoft.com/office/drawing/2014/main" id="{4E23C55C-E36E-4A2C-B933-D39DB997B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161925"/>
            <a:ext cx="428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HYTAN BIO TECH</a:t>
            </a:r>
          </a:p>
        </p:txBody>
      </p:sp>
      <p:sp>
        <p:nvSpPr>
          <p:cNvPr id="53" name="ORAL FILM INNOVATION">
            <a:extLst xmlns:a="http://schemas.openxmlformats.org/drawingml/2006/main">
              <a:ext uri="{FF2B5EF4-FFF2-40B4-BE49-F238E27FC236}">
                <a16:creationId xmlns:a16="http://schemas.microsoft.com/office/drawing/2014/main" id="{6E95684A-0A60-4646-977F-24B7ED4AE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38125"/>
            <a:ext cx="34480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B5E3D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050" b="0">
                <a:solidFill>
                  <a:srgbClr val="B5E3DF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B5E3DF"/>
                </a:solidFill>
                <a:latin typeface="Arial"/>
                <a:ea typeface="Arial"/>
                <a:cs typeface="Arial"/>
              </a:rPr>
              <a:t>ORAL FILM INNOVATION</a:t>
            </a:r>
          </a:p>
        </p:txBody>
      </p:sp>
      <p:sp>
        <p:nvSpPr>
          <p:cNvPr id="54" name="18">
            <a:extLst xmlns:a="http://schemas.openxmlformats.org/drawingml/2006/main">
              <a:ext uri="{FF2B5EF4-FFF2-40B4-BE49-F238E27FC236}">
                <a16:creationId xmlns:a16="http://schemas.microsoft.com/office/drawing/2014/main" id="{77407938-AF58-4E6B-90BC-CEF92FD57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91925" y="6648450"/>
            <a:ext cx="28575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75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1100896814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B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39F67B1C-78E6-492D-9410-B6A24FE1B27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3e2ecb6c9044b1b"/>
          <a:stretch xmlns:a="http://schemas.openxmlformats.org/drawingml/2006/main"/>
        </p:blipFill>
        <p:spPr>
          <a:xfrm xmlns:a="http://schemas.openxmlformats.org/drawingml/2006/main">
            <a:off x="0" y="670"/>
            <a:ext cx="12192000" cy="6856661"/>
          </a:xfrm>
          <a:prstGeom xmlns:a="http://schemas.openxmlformats.org/drawingml/2006/main" prst="rect">
            <a:avLst/>
          </a:prstGeom>
        </p:spPr>
      </p:pic>
      <p:sp>
        <p:nvSpPr>
          <p:cNvPr id="2" name="Immunity &amp; Long-Term Health Support">
            <a:extLst xmlns:a="http://schemas.openxmlformats.org/drawingml/2006/main">
              <a:ext uri="{FF2B5EF4-FFF2-40B4-BE49-F238E27FC236}">
                <a16:creationId xmlns:a16="http://schemas.microsoft.com/office/drawing/2014/main" id="{8F06A048-BC97-490E-8A18-56F265D04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742950"/>
            <a:ext cx="11334750" cy="4495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000" b="1">
                <a:solidFill>
                  <a:srgbClr val="4D807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3000" b="1">
                <a:solidFill>
                  <a:srgbClr val="4D8075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4D8075"/>
                </a:solidFill>
                <a:latin typeface="Arial"/>
                <a:ea typeface="Arial"/>
                <a:cs typeface="Arial"/>
              </a:rPr>
              <a:t>Immunity &amp; Long-Term Health Support</a:t>
            </a:r>
          </a:p>
        </p:txBody>
      </p:sp>
      <p:sp>
        <p:nvSpPr>
          <p:cNvPr id="3" name="Customizable oral film nutrition for immune health, car">
            <a:extLst xmlns:a="http://schemas.openxmlformats.org/drawingml/2006/main">
              <a:ext uri="{FF2B5EF4-FFF2-40B4-BE49-F238E27FC236}">
                <a16:creationId xmlns:a16="http://schemas.microsoft.com/office/drawing/2014/main" id="{88623866-6523-463A-B82B-62196A117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" y="1352550"/>
            <a:ext cx="11306175" cy="1708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4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14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Customizable oral film nutrition for immune health, cardiovascular health, liver care and daily metabolic management.</a:t>
            </a:r>
          </a:p>
        </p:txBody>
      </p:sp>
      <p:sp>
        <p:nvSpPr>
          <p:cNvPr id="4" name="D1">
            <a:extLst xmlns:a="http://schemas.openxmlformats.org/drawingml/2006/main">
              <a:ext uri="{FF2B5EF4-FFF2-40B4-BE49-F238E27FC236}">
                <a16:creationId xmlns:a16="http://schemas.microsoft.com/office/drawing/2014/main" id="{AAE12C21-C91E-42B6-8623-288688728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93357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4D807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2250" b="1">
                <a:solidFill>
                  <a:srgbClr val="4D8075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4D8075"/>
                </a:solidFill>
                <a:latin typeface="Arial"/>
                <a:ea typeface="Arial"/>
                <a:cs typeface="Arial"/>
              </a:rPr>
              <a:t>D1</a:t>
            </a:r>
          </a:p>
        </p:txBody>
      </p:sp>
      <p:sp>
        <p:nvSpPr>
          <p:cNvPr id="5" name="Vitamin C + Zinc">
            <a:extLst xmlns:a="http://schemas.openxmlformats.org/drawingml/2006/main">
              <a:ext uri="{FF2B5EF4-FFF2-40B4-BE49-F238E27FC236}">
                <a16:creationId xmlns:a16="http://schemas.microsoft.com/office/drawing/2014/main" id="{B85BE617-8AD3-4C20-BC54-8019E34CB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2590800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Vitamin C + Zinc</a:t>
            </a:r>
          </a:p>
        </p:txBody>
      </p:sp>
      <p:sp>
        <p:nvSpPr>
          <p:cNvPr id="6" name="Immunity">
            <a:extLst xmlns:a="http://schemas.openxmlformats.org/drawingml/2006/main">
              <a:ext uri="{FF2B5EF4-FFF2-40B4-BE49-F238E27FC236}">
                <a16:creationId xmlns:a16="http://schemas.microsoft.com/office/drawing/2014/main" id="{6A3440C9-7CC6-455F-99AC-6AA7AE537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2840507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Immunity</a:t>
            </a:r>
          </a:p>
        </p:txBody>
      </p:sp>
      <p:sp>
        <p:nvSpPr>
          <p:cNvPr id="7" name="Oral Dissolving Film">
            <a:extLst xmlns:a="http://schemas.openxmlformats.org/drawingml/2006/main">
              <a:ext uri="{FF2B5EF4-FFF2-40B4-BE49-F238E27FC236}">
                <a16:creationId xmlns:a16="http://schemas.microsoft.com/office/drawing/2014/main" id="{AFE6C529-6136-4AED-BF90-3E8EEF397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3219450"/>
            <a:ext cx="2419350" cy="1685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Oral Dissolving Film</a:t>
            </a:r>
          </a:p>
        </p:txBody>
      </p:sp>
      <p:sp>
        <p:nvSpPr>
          <p:cNvPr id="8" name="Key Ingredients">
            <a:extLst xmlns:a="http://schemas.openxmlformats.org/drawingml/2006/main">
              <a:ext uri="{FF2B5EF4-FFF2-40B4-BE49-F238E27FC236}">
                <a16:creationId xmlns:a16="http://schemas.microsoft.com/office/drawing/2014/main" id="{D4F995FE-5695-4DC4-9E3B-8D6F7578A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3895725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Key Ingredients</a:t>
            </a:r>
          </a:p>
        </p:txBody>
      </p:sp>
      <p:sp>
        <p:nvSpPr>
          <p:cNvPr id="9" name="Vitamin C">
            <a:extLst xmlns:a="http://schemas.openxmlformats.org/drawingml/2006/main">
              <a:ext uri="{FF2B5EF4-FFF2-40B4-BE49-F238E27FC236}">
                <a16:creationId xmlns:a16="http://schemas.microsoft.com/office/drawing/2014/main" id="{B3DF674D-B0DA-4FD6-98DD-F6CACA229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4191000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Vitamin C</a:t>
            </a:r>
          </a:p>
        </p:txBody>
      </p:sp>
      <p:sp>
        <p:nvSpPr>
          <p:cNvPr id="10" name="Zinc">
            <a:extLst xmlns:a="http://schemas.openxmlformats.org/drawingml/2006/main">
              <a:ext uri="{FF2B5EF4-FFF2-40B4-BE49-F238E27FC236}">
                <a16:creationId xmlns:a16="http://schemas.microsoft.com/office/drawing/2014/main" id="{C8E78B3D-C742-493E-800A-B3FD9C085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4370784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Zinc</a:t>
            </a:r>
          </a:p>
        </p:txBody>
      </p:sp>
      <p:sp>
        <p:nvSpPr>
          <p:cNvPr id="11" name="Benefits">
            <a:extLst xmlns:a="http://schemas.openxmlformats.org/drawingml/2006/main">
              <a:ext uri="{FF2B5EF4-FFF2-40B4-BE49-F238E27FC236}">
                <a16:creationId xmlns:a16="http://schemas.microsoft.com/office/drawing/2014/main" id="{016E388A-214C-4789-8707-463F08A34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5238750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Benefits</a:t>
            </a:r>
          </a:p>
        </p:txBody>
      </p:sp>
      <p:sp>
        <p:nvSpPr>
          <p:cNvPr id="12" name="Immune support">
            <a:extLst xmlns:a="http://schemas.openxmlformats.org/drawingml/2006/main">
              <a:ext uri="{FF2B5EF4-FFF2-40B4-BE49-F238E27FC236}">
                <a16:creationId xmlns:a16="http://schemas.microsoft.com/office/drawing/2014/main" id="{C0BC5DBB-A24B-4AB6-A1F9-A0756230B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5524500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Immune support</a:t>
            </a:r>
          </a:p>
        </p:txBody>
      </p:sp>
      <p:sp>
        <p:nvSpPr>
          <p:cNvPr id="13" name="Antioxidant protection">
            <a:extLst xmlns:a="http://schemas.openxmlformats.org/drawingml/2006/main">
              <a:ext uri="{FF2B5EF4-FFF2-40B4-BE49-F238E27FC236}">
                <a16:creationId xmlns:a16="http://schemas.microsoft.com/office/drawing/2014/main" id="{5EAEBDEA-954F-4672-9334-B88DD0A78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5688349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Antioxidant protection</a:t>
            </a:r>
          </a:p>
        </p:txBody>
      </p:sp>
      <p:sp>
        <p:nvSpPr>
          <p:cNvPr id="14" name="Cellular health support">
            <a:extLst xmlns:a="http://schemas.openxmlformats.org/drawingml/2006/main">
              <a:ext uri="{FF2B5EF4-FFF2-40B4-BE49-F238E27FC236}">
                <a16:creationId xmlns:a16="http://schemas.microsoft.com/office/drawing/2014/main" id="{81D0FC02-1619-4BE0-9A49-8EC45148D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5852198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Cellular health support</a:t>
            </a:r>
          </a:p>
        </p:txBody>
      </p:sp>
      <p:sp>
        <p:nvSpPr>
          <p:cNvPr id="15" name="D2">
            <a:extLst xmlns:a="http://schemas.openxmlformats.org/drawingml/2006/main">
              <a:ext uri="{FF2B5EF4-FFF2-40B4-BE49-F238E27FC236}">
                <a16:creationId xmlns:a16="http://schemas.microsoft.com/office/drawing/2014/main" id="{9DEF5397-FEE1-49C4-B4AE-63CFA4436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4825" y="193357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4D807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2250" b="1">
                <a:solidFill>
                  <a:srgbClr val="4D8075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4D8075"/>
                </a:solidFill>
                <a:latin typeface="Arial"/>
                <a:ea typeface="Arial"/>
                <a:cs typeface="Arial"/>
              </a:rPr>
              <a:t>D2</a:t>
            </a:r>
          </a:p>
        </p:txBody>
      </p:sp>
      <p:sp>
        <p:nvSpPr>
          <p:cNvPr id="16" name="Beta-Glucan Immunity">
            <a:extLst xmlns:a="http://schemas.openxmlformats.org/drawingml/2006/main">
              <a:ext uri="{FF2B5EF4-FFF2-40B4-BE49-F238E27FC236}">
                <a16:creationId xmlns:a16="http://schemas.microsoft.com/office/drawing/2014/main" id="{6B677D38-64C9-4911-82B4-34EDB1C43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2590800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Beta-Glucan Immunity</a:t>
            </a:r>
          </a:p>
        </p:txBody>
      </p:sp>
      <p:sp>
        <p:nvSpPr>
          <p:cNvPr id="17" name="Oral Dissolving Film">
            <a:extLst xmlns:a="http://schemas.openxmlformats.org/drawingml/2006/main">
              <a:ext uri="{FF2B5EF4-FFF2-40B4-BE49-F238E27FC236}">
                <a16:creationId xmlns:a16="http://schemas.microsoft.com/office/drawing/2014/main" id="{5E87B6F2-A0D9-46AC-B1B3-F6FE90E98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3219450"/>
            <a:ext cx="2419350" cy="1685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Oral Dissolving Film</a:t>
            </a:r>
          </a:p>
        </p:txBody>
      </p:sp>
      <p:sp>
        <p:nvSpPr>
          <p:cNvPr id="18" name="Key Ingredients">
            <a:extLst xmlns:a="http://schemas.openxmlformats.org/drawingml/2006/main">
              <a:ext uri="{FF2B5EF4-FFF2-40B4-BE49-F238E27FC236}">
                <a16:creationId xmlns:a16="http://schemas.microsoft.com/office/drawing/2014/main" id="{E39D2321-AF85-4534-82A5-29BBAE70B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1925" y="3895725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Key Ingredients</a:t>
            </a:r>
          </a:p>
        </p:txBody>
      </p:sp>
      <p:sp>
        <p:nvSpPr>
          <p:cNvPr id="19" name="Beta-glucan">
            <a:extLst xmlns:a="http://schemas.openxmlformats.org/drawingml/2006/main">
              <a:ext uri="{FF2B5EF4-FFF2-40B4-BE49-F238E27FC236}">
                <a16:creationId xmlns:a16="http://schemas.microsoft.com/office/drawing/2014/main" id="{38C7B6CE-6B21-4E6F-A7DF-E7CBAC196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4191000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Beta-glucan</a:t>
            </a:r>
          </a:p>
        </p:txBody>
      </p:sp>
      <p:sp>
        <p:nvSpPr>
          <p:cNvPr id="20" name="Benefits">
            <a:extLst xmlns:a="http://schemas.openxmlformats.org/drawingml/2006/main">
              <a:ext uri="{FF2B5EF4-FFF2-40B4-BE49-F238E27FC236}">
                <a16:creationId xmlns:a16="http://schemas.microsoft.com/office/drawing/2014/main" id="{21408C4A-C3BE-4B05-A3ED-48C724344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1925" y="5238750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Benefits</a:t>
            </a:r>
          </a:p>
        </p:txBody>
      </p:sp>
      <p:sp>
        <p:nvSpPr>
          <p:cNvPr id="21" name="Immune modulation support">
            <a:extLst xmlns:a="http://schemas.openxmlformats.org/drawingml/2006/main">
              <a:ext uri="{FF2B5EF4-FFF2-40B4-BE49-F238E27FC236}">
                <a16:creationId xmlns:a16="http://schemas.microsoft.com/office/drawing/2014/main" id="{F4942558-9227-4D82-86DC-FC673DD0F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5524500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Immune modulation support</a:t>
            </a:r>
          </a:p>
        </p:txBody>
      </p:sp>
      <p:sp>
        <p:nvSpPr>
          <p:cNvPr id="22" name="Immune defense support">
            <a:extLst xmlns:a="http://schemas.openxmlformats.org/drawingml/2006/main">
              <a:ext uri="{FF2B5EF4-FFF2-40B4-BE49-F238E27FC236}">
                <a16:creationId xmlns:a16="http://schemas.microsoft.com/office/drawing/2014/main" id="{FB2B8DC4-0B4F-459C-991D-900417941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5688349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Immune defense support</a:t>
            </a:r>
          </a:p>
        </p:txBody>
      </p:sp>
      <p:sp>
        <p:nvSpPr>
          <p:cNvPr id="23" name="Daily health support">
            <a:extLst xmlns:a="http://schemas.openxmlformats.org/drawingml/2006/main">
              <a:ext uri="{FF2B5EF4-FFF2-40B4-BE49-F238E27FC236}">
                <a16:creationId xmlns:a16="http://schemas.microsoft.com/office/drawing/2014/main" id="{12D012C8-FBE8-4815-A55F-2A6FC16F4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5852198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Daily health support</a:t>
            </a:r>
          </a:p>
        </p:txBody>
      </p:sp>
      <p:sp>
        <p:nvSpPr>
          <p:cNvPr id="24" name="D3">
            <a:extLst xmlns:a="http://schemas.openxmlformats.org/drawingml/2006/main">
              <a:ext uri="{FF2B5EF4-FFF2-40B4-BE49-F238E27FC236}">
                <a16:creationId xmlns:a16="http://schemas.microsoft.com/office/drawing/2014/main" id="{E6534457-5E8F-4705-A8D5-F25DAA69F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193357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4D807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2250" b="1">
                <a:solidFill>
                  <a:srgbClr val="4D8075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4D8075"/>
                </a:solidFill>
                <a:latin typeface="Arial"/>
                <a:ea typeface="Arial"/>
                <a:cs typeface="Arial"/>
              </a:rPr>
              <a:t>D3</a:t>
            </a:r>
          </a:p>
        </p:txBody>
      </p:sp>
      <p:sp>
        <p:nvSpPr>
          <p:cNvPr id="25" name="Curcumin">
            <a:extLst xmlns:a="http://schemas.openxmlformats.org/drawingml/2006/main">
              <a:ext uri="{FF2B5EF4-FFF2-40B4-BE49-F238E27FC236}">
                <a16:creationId xmlns:a16="http://schemas.microsoft.com/office/drawing/2014/main" id="{CD1DD95E-6E35-4727-9095-763A302C7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5075" y="2590800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Curcumin</a:t>
            </a:r>
          </a:p>
        </p:txBody>
      </p:sp>
      <p:sp>
        <p:nvSpPr>
          <p:cNvPr id="26" name="Anti-Inflammatory">
            <a:extLst xmlns:a="http://schemas.openxmlformats.org/drawingml/2006/main">
              <a:ext uri="{FF2B5EF4-FFF2-40B4-BE49-F238E27FC236}">
                <a16:creationId xmlns:a16="http://schemas.microsoft.com/office/drawing/2014/main" id="{3B2BA0DA-61E1-462A-8C26-7F777B0E0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5075" y="2840507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Anti-Inflammatory</a:t>
            </a:r>
          </a:p>
        </p:txBody>
      </p:sp>
      <p:sp>
        <p:nvSpPr>
          <p:cNvPr id="27" name="Oral Dissolving Film">
            <a:extLst xmlns:a="http://schemas.openxmlformats.org/drawingml/2006/main">
              <a:ext uri="{FF2B5EF4-FFF2-40B4-BE49-F238E27FC236}">
                <a16:creationId xmlns:a16="http://schemas.microsoft.com/office/drawing/2014/main" id="{0E6C97D9-56E4-4834-AABE-46E144F92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5075" y="3219450"/>
            <a:ext cx="2419350" cy="1685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Oral Dissolving Film</a:t>
            </a:r>
          </a:p>
        </p:txBody>
      </p:sp>
      <p:sp>
        <p:nvSpPr>
          <p:cNvPr id="28" name="Key Ingredients">
            <a:extLst xmlns:a="http://schemas.openxmlformats.org/drawingml/2006/main">
              <a:ext uri="{FF2B5EF4-FFF2-40B4-BE49-F238E27FC236}">
                <a16:creationId xmlns:a16="http://schemas.microsoft.com/office/drawing/2014/main" id="{FBE919C3-E6BC-42F7-948C-F80727851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3895725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Key Ingredients</a:t>
            </a:r>
          </a:p>
        </p:txBody>
      </p:sp>
      <p:sp>
        <p:nvSpPr>
          <p:cNvPr id="29" name="Curcumin">
            <a:extLst xmlns:a="http://schemas.openxmlformats.org/drawingml/2006/main">
              <a:ext uri="{FF2B5EF4-FFF2-40B4-BE49-F238E27FC236}">
                <a16:creationId xmlns:a16="http://schemas.microsoft.com/office/drawing/2014/main" id="{CD2DEDFF-DEC2-43D2-B16B-026DAC2F5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4191000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Curcumin</a:t>
            </a:r>
          </a:p>
        </p:txBody>
      </p:sp>
      <p:sp>
        <p:nvSpPr>
          <p:cNvPr id="30" name="Benefits">
            <a:extLst xmlns:a="http://schemas.openxmlformats.org/drawingml/2006/main">
              <a:ext uri="{FF2B5EF4-FFF2-40B4-BE49-F238E27FC236}">
                <a16:creationId xmlns:a16="http://schemas.microsoft.com/office/drawing/2014/main" id="{06F5F741-F59C-4859-930F-4A8EDED74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5238750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Benefits</a:t>
            </a:r>
          </a:p>
        </p:txBody>
      </p:sp>
      <p:sp>
        <p:nvSpPr>
          <p:cNvPr id="31" name="Anti-inflammatory support">
            <a:extLst xmlns:a="http://schemas.openxmlformats.org/drawingml/2006/main">
              <a:ext uri="{FF2B5EF4-FFF2-40B4-BE49-F238E27FC236}">
                <a16:creationId xmlns:a16="http://schemas.microsoft.com/office/drawing/2014/main" id="{6A3D47DD-06F5-4F12-9A6E-9D520A80C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5524500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Anti-inflammatory support</a:t>
            </a:r>
          </a:p>
        </p:txBody>
      </p:sp>
      <p:sp>
        <p:nvSpPr>
          <p:cNvPr id="32" name="Antioxidant support">
            <a:extLst xmlns:a="http://schemas.openxmlformats.org/drawingml/2006/main">
              <a:ext uri="{FF2B5EF4-FFF2-40B4-BE49-F238E27FC236}">
                <a16:creationId xmlns:a16="http://schemas.microsoft.com/office/drawing/2014/main" id="{6FCCDB77-61E5-4ADD-ACA7-B2AEBACA1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5688349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Antioxidant support</a:t>
            </a:r>
          </a:p>
        </p:txBody>
      </p:sp>
      <p:sp>
        <p:nvSpPr>
          <p:cNvPr id="33" name="Joint comfort support">
            <a:extLst xmlns:a="http://schemas.openxmlformats.org/drawingml/2006/main">
              <a:ext uri="{FF2B5EF4-FFF2-40B4-BE49-F238E27FC236}">
                <a16:creationId xmlns:a16="http://schemas.microsoft.com/office/drawing/2014/main" id="{06F5DBBB-BE58-4CB0-8AA9-F36D291F8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5852198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Joint comfort support</a:t>
            </a:r>
          </a:p>
        </p:txBody>
      </p:sp>
      <p:sp>
        <p:nvSpPr>
          <p:cNvPr id="34" name="D4">
            <a:extLst xmlns:a="http://schemas.openxmlformats.org/drawingml/2006/main">
              <a:ext uri="{FF2B5EF4-FFF2-40B4-BE49-F238E27FC236}">
                <a16:creationId xmlns:a16="http://schemas.microsoft.com/office/drawing/2014/main" id="{31962E03-5A0D-4D1A-AAC0-34B726449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86975" y="193357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4D807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2250" b="1">
                <a:solidFill>
                  <a:srgbClr val="4D8075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4D8075"/>
                </a:solidFill>
                <a:latin typeface="Arial"/>
                <a:ea typeface="Arial"/>
                <a:cs typeface="Arial"/>
              </a:rPr>
              <a:t>D4</a:t>
            </a:r>
          </a:p>
        </p:txBody>
      </p:sp>
      <p:sp>
        <p:nvSpPr>
          <p:cNvPr id="35" name="CoQ10 Heart Health">
            <a:extLst xmlns:a="http://schemas.openxmlformats.org/drawingml/2006/main">
              <a:ext uri="{FF2B5EF4-FFF2-40B4-BE49-F238E27FC236}">
                <a16:creationId xmlns:a16="http://schemas.microsoft.com/office/drawing/2014/main" id="{908FF167-54C5-43F5-A077-F9DA3F808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2590800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CoQ10 Heart Health</a:t>
            </a:r>
          </a:p>
        </p:txBody>
      </p:sp>
      <p:sp>
        <p:nvSpPr>
          <p:cNvPr id="36" name="Oral Dissolving Film">
            <a:extLst xmlns:a="http://schemas.openxmlformats.org/drawingml/2006/main">
              <a:ext uri="{FF2B5EF4-FFF2-40B4-BE49-F238E27FC236}">
                <a16:creationId xmlns:a16="http://schemas.microsoft.com/office/drawing/2014/main" id="{D96EEEB1-D6F7-490B-BDD8-07A65904A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3219450"/>
            <a:ext cx="2419350" cy="1685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Oral Dissolving Film</a:t>
            </a:r>
          </a:p>
        </p:txBody>
      </p:sp>
      <p:sp>
        <p:nvSpPr>
          <p:cNvPr id="37" name="Key Ingredients">
            <a:extLst xmlns:a="http://schemas.openxmlformats.org/drawingml/2006/main">
              <a:ext uri="{FF2B5EF4-FFF2-40B4-BE49-F238E27FC236}">
                <a16:creationId xmlns:a16="http://schemas.microsoft.com/office/drawing/2014/main" id="{AF076F37-EF42-48D9-9BD5-B44728120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44075" y="3895725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Key Ingredients</a:t>
            </a:r>
          </a:p>
        </p:txBody>
      </p:sp>
      <p:sp>
        <p:nvSpPr>
          <p:cNvPr id="38" name="Coenzyme Q10">
            <a:extLst xmlns:a="http://schemas.openxmlformats.org/drawingml/2006/main">
              <a:ext uri="{FF2B5EF4-FFF2-40B4-BE49-F238E27FC236}">
                <a16:creationId xmlns:a16="http://schemas.microsoft.com/office/drawing/2014/main" id="{F684117D-D66F-4704-B2F5-DA8399B19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4191000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Coenzyme Q10</a:t>
            </a:r>
          </a:p>
        </p:txBody>
      </p:sp>
      <p:sp>
        <p:nvSpPr>
          <p:cNvPr id="39" name="Benefits">
            <a:extLst xmlns:a="http://schemas.openxmlformats.org/drawingml/2006/main">
              <a:ext uri="{FF2B5EF4-FFF2-40B4-BE49-F238E27FC236}">
                <a16:creationId xmlns:a16="http://schemas.microsoft.com/office/drawing/2014/main" id="{F1F88B63-6A0D-4B95-9193-6FCD2BD46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44075" y="5238750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Benefits</a:t>
            </a:r>
          </a:p>
        </p:txBody>
      </p:sp>
      <p:sp>
        <p:nvSpPr>
          <p:cNvPr id="40" name="Cardiac energy support">
            <a:extLst xmlns:a="http://schemas.openxmlformats.org/drawingml/2006/main">
              <a:ext uri="{FF2B5EF4-FFF2-40B4-BE49-F238E27FC236}">
                <a16:creationId xmlns:a16="http://schemas.microsoft.com/office/drawing/2014/main" id="{3571ED01-6F75-455F-8262-3A2B2C900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5524500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Cardiac energy support</a:t>
            </a:r>
          </a:p>
        </p:txBody>
      </p:sp>
      <p:sp>
        <p:nvSpPr>
          <p:cNvPr id="41" name="Cellular energy support">
            <a:extLst xmlns:a="http://schemas.openxmlformats.org/drawingml/2006/main">
              <a:ext uri="{FF2B5EF4-FFF2-40B4-BE49-F238E27FC236}">
                <a16:creationId xmlns:a16="http://schemas.microsoft.com/office/drawing/2014/main" id="{421E0D7B-E27B-490B-95EF-DFBA14BED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5688349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Cellular energy support</a:t>
            </a:r>
          </a:p>
        </p:txBody>
      </p:sp>
      <p:sp>
        <p:nvSpPr>
          <p:cNvPr id="42" name="Antioxidant protection">
            <a:extLst xmlns:a="http://schemas.openxmlformats.org/drawingml/2006/main">
              <a:ext uri="{FF2B5EF4-FFF2-40B4-BE49-F238E27FC236}">
                <a16:creationId xmlns:a16="http://schemas.microsoft.com/office/drawing/2014/main" id="{F62CD562-6E84-4007-AB4D-62E90A0F3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5852198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Antioxidant protection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37B81E18-2F27-4132-887E-FC6A13A5B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239"/>
          </a:solidFill>
          <a:ln xmlns:a="http://schemas.openxmlformats.org/drawingml/2006/main" w="0">
            <a:noFill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FF316A31-68D7-4399-AC6D-1216AA713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71500"/>
            <a:ext cx="12192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A6A1"/>
          </a:solidFill>
          <a:ln xmlns:a="http://schemas.openxmlformats.org/drawingml/2006/main" w="0">
            <a:noFill/>
          </a:ln>
        </p:spPr>
      </p:sp>
      <p:pic>
        <p:nvPic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C5C82592-E9B4-4F06-856E-F0EF2F35978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9443cbd606d4c42"/>
          <a:stretch xmlns:a="http://schemas.openxmlformats.org/drawingml/2006/main"/>
        </p:blipFill>
        <p:spPr>
          <a:xfrm xmlns:a="http://schemas.openxmlformats.org/drawingml/2006/main">
            <a:off x="361950" y="85725"/>
            <a:ext cx="409575" cy="409575"/>
          </a:xfrm>
          <a:prstGeom xmlns:a="http://schemas.openxmlformats.org/drawingml/2006/main" prst="rect">
            <a:avLst/>
          </a:prstGeom>
        </p:spPr>
      </p:pic>
      <p:sp>
        <p:nvSpPr>
          <p:cNvPr id="46" name="HYTAN BIO TECH">
            <a:extLst xmlns:a="http://schemas.openxmlformats.org/drawingml/2006/main">
              <a:ext uri="{FF2B5EF4-FFF2-40B4-BE49-F238E27FC236}">
                <a16:creationId xmlns:a16="http://schemas.microsoft.com/office/drawing/2014/main" id="{86CC8FED-2020-4B9C-B86C-6DC7DF219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161925"/>
            <a:ext cx="428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HYTAN BIO TECH</a:t>
            </a:r>
          </a:p>
        </p:txBody>
      </p:sp>
      <p:sp>
        <p:nvSpPr>
          <p:cNvPr id="47" name="ORAL FILM INNOVATION">
            <a:extLst xmlns:a="http://schemas.openxmlformats.org/drawingml/2006/main">
              <a:ext uri="{FF2B5EF4-FFF2-40B4-BE49-F238E27FC236}">
                <a16:creationId xmlns:a16="http://schemas.microsoft.com/office/drawing/2014/main" id="{EBAF2080-083E-4F56-8BB7-323A38335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38125"/>
            <a:ext cx="34480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B5E3D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050" b="0">
                <a:solidFill>
                  <a:srgbClr val="B5E3DF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B5E3DF"/>
                </a:solidFill>
                <a:latin typeface="Arial"/>
                <a:ea typeface="Arial"/>
                <a:cs typeface="Arial"/>
              </a:rPr>
              <a:t>ORAL FILM INNOVATION</a:t>
            </a:r>
          </a:p>
        </p:txBody>
      </p:sp>
      <p:sp>
        <p:nvSpPr>
          <p:cNvPr id="48" name="19">
            <a:extLst xmlns:a="http://schemas.openxmlformats.org/drawingml/2006/main">
              <a:ext uri="{FF2B5EF4-FFF2-40B4-BE49-F238E27FC236}">
                <a16:creationId xmlns:a16="http://schemas.microsoft.com/office/drawing/2014/main" id="{1B6E1D1C-0595-4AB2-94D2-4E4AA25FD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91925" y="6648450"/>
            <a:ext cx="28575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75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942780241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B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30DBF43F-AE7D-4FA9-83AD-C63AD1C81F9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139da7e41b748f8"/>
          <a:stretch xmlns:a="http://schemas.openxmlformats.org/drawingml/2006/main"/>
        </p:blipFill>
        <p:spPr>
          <a:xfrm xmlns:a="http://schemas.openxmlformats.org/drawingml/2006/main">
            <a:off x="0" y="670"/>
            <a:ext cx="12192000" cy="6856661"/>
          </a:xfrm>
          <a:prstGeom xmlns:a="http://schemas.openxmlformats.org/drawingml/2006/main" prst="rect">
            <a:avLst/>
          </a:prstGeom>
        </p:spPr>
      </p:pic>
      <p:sp>
        <p:nvSpPr>
          <p:cNvPr id="2" name="Immunity &amp; Long-Term Health Support">
            <a:extLst xmlns:a="http://schemas.openxmlformats.org/drawingml/2006/main">
              <a:ext uri="{FF2B5EF4-FFF2-40B4-BE49-F238E27FC236}">
                <a16:creationId xmlns:a16="http://schemas.microsoft.com/office/drawing/2014/main" id="{E5794D62-BE0B-4FD2-816A-530B12AF5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742950"/>
            <a:ext cx="11334750" cy="4495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000" b="1">
                <a:solidFill>
                  <a:srgbClr val="4D807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3000" b="1">
                <a:solidFill>
                  <a:srgbClr val="4D8075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4D8075"/>
                </a:solidFill>
                <a:latin typeface="Arial"/>
                <a:ea typeface="Arial"/>
                <a:cs typeface="Arial"/>
              </a:rPr>
              <a:t>Immunity &amp; Long-Term Health Support</a:t>
            </a:r>
          </a:p>
        </p:txBody>
      </p:sp>
      <p:sp>
        <p:nvSpPr>
          <p:cNvPr id="3" name="Customizable oral film nutrition for immune health, car">
            <a:extLst xmlns:a="http://schemas.openxmlformats.org/drawingml/2006/main">
              <a:ext uri="{FF2B5EF4-FFF2-40B4-BE49-F238E27FC236}">
                <a16:creationId xmlns:a16="http://schemas.microsoft.com/office/drawing/2014/main" id="{9ACA8581-1772-40DF-891D-1A9C7E654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" y="1352550"/>
            <a:ext cx="11306175" cy="1708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4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14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Customizable oral film nutrition for immune health, cardiovascular health, liver care and daily metabolic management.</a:t>
            </a:r>
          </a:p>
        </p:txBody>
      </p:sp>
      <p:sp>
        <p:nvSpPr>
          <p:cNvPr id="4" name="D5">
            <a:extLst xmlns:a="http://schemas.openxmlformats.org/drawingml/2006/main">
              <a:ext uri="{FF2B5EF4-FFF2-40B4-BE49-F238E27FC236}">
                <a16:creationId xmlns:a16="http://schemas.microsoft.com/office/drawing/2014/main" id="{DFA1E3FF-5A80-4B12-819D-86CEDA2C5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93357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4D807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2250" b="1">
                <a:solidFill>
                  <a:srgbClr val="4D8075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4D8075"/>
                </a:solidFill>
                <a:latin typeface="Arial"/>
                <a:ea typeface="Arial"/>
                <a:cs typeface="Arial"/>
              </a:rPr>
              <a:t>D5</a:t>
            </a:r>
          </a:p>
        </p:txBody>
      </p:sp>
      <p:sp>
        <p:nvSpPr>
          <p:cNvPr id="5" name="Omega-3">
            <a:extLst xmlns:a="http://schemas.openxmlformats.org/drawingml/2006/main">
              <a:ext uri="{FF2B5EF4-FFF2-40B4-BE49-F238E27FC236}">
                <a16:creationId xmlns:a16="http://schemas.microsoft.com/office/drawing/2014/main" id="{9C4843C1-2F56-40B0-9BEB-28B4CCC7A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2590800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Omega-3</a:t>
            </a:r>
          </a:p>
        </p:txBody>
      </p:sp>
      <p:sp>
        <p:nvSpPr>
          <p:cNvPr id="6" name="Cardiovascular">
            <a:extLst xmlns:a="http://schemas.openxmlformats.org/drawingml/2006/main">
              <a:ext uri="{FF2B5EF4-FFF2-40B4-BE49-F238E27FC236}">
                <a16:creationId xmlns:a16="http://schemas.microsoft.com/office/drawing/2014/main" id="{1E0BB085-FAFC-4BFE-80FF-FEB8372C2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2840507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Cardiovascular</a:t>
            </a:r>
          </a:p>
        </p:txBody>
      </p:sp>
      <p:sp>
        <p:nvSpPr>
          <p:cNvPr id="7" name="Oral Dissolving Film">
            <a:extLst xmlns:a="http://schemas.openxmlformats.org/drawingml/2006/main">
              <a:ext uri="{FF2B5EF4-FFF2-40B4-BE49-F238E27FC236}">
                <a16:creationId xmlns:a16="http://schemas.microsoft.com/office/drawing/2014/main" id="{E61625EA-B064-4012-B598-5A88C082C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3219450"/>
            <a:ext cx="2419350" cy="1685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Oral Dissolving Film</a:t>
            </a:r>
          </a:p>
        </p:txBody>
      </p:sp>
      <p:sp>
        <p:nvSpPr>
          <p:cNvPr id="8" name="Key Ingredients">
            <a:extLst xmlns:a="http://schemas.openxmlformats.org/drawingml/2006/main">
              <a:ext uri="{FF2B5EF4-FFF2-40B4-BE49-F238E27FC236}">
                <a16:creationId xmlns:a16="http://schemas.microsoft.com/office/drawing/2014/main" id="{F998F89C-5FDF-4D3C-9D2E-D401318D8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3895725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Key Ingredients</a:t>
            </a:r>
          </a:p>
        </p:txBody>
      </p:sp>
      <p:sp>
        <p:nvSpPr>
          <p:cNvPr id="9" name="EPA/DHA">
            <a:extLst xmlns:a="http://schemas.openxmlformats.org/drawingml/2006/main">
              <a:ext uri="{FF2B5EF4-FFF2-40B4-BE49-F238E27FC236}">
                <a16:creationId xmlns:a16="http://schemas.microsoft.com/office/drawing/2014/main" id="{AB6C85D4-5864-4CF0-8E76-548210886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4191000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EPA/DHA</a:t>
            </a:r>
          </a:p>
        </p:txBody>
      </p:sp>
      <p:sp>
        <p:nvSpPr>
          <p:cNvPr id="10" name="Benefits">
            <a:extLst xmlns:a="http://schemas.openxmlformats.org/drawingml/2006/main">
              <a:ext uri="{FF2B5EF4-FFF2-40B4-BE49-F238E27FC236}">
                <a16:creationId xmlns:a16="http://schemas.microsoft.com/office/drawing/2014/main" id="{90F2C7C2-9218-42AE-85AC-7D676B279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5238750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Benefits</a:t>
            </a:r>
          </a:p>
        </p:txBody>
      </p:sp>
      <p:sp>
        <p:nvSpPr>
          <p:cNvPr id="11" name="Cardiovascular support">
            <a:extLst xmlns:a="http://schemas.openxmlformats.org/drawingml/2006/main">
              <a:ext uri="{FF2B5EF4-FFF2-40B4-BE49-F238E27FC236}">
                <a16:creationId xmlns:a16="http://schemas.microsoft.com/office/drawing/2014/main" id="{9CF158B7-7B79-4BED-A841-700A5899D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5524500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Cardiovascular support</a:t>
            </a:r>
          </a:p>
        </p:txBody>
      </p:sp>
      <p:sp>
        <p:nvSpPr>
          <p:cNvPr id="12" name="Healthy lipid metabolism">
            <a:extLst xmlns:a="http://schemas.openxmlformats.org/drawingml/2006/main">
              <a:ext uri="{FF2B5EF4-FFF2-40B4-BE49-F238E27FC236}">
                <a16:creationId xmlns:a16="http://schemas.microsoft.com/office/drawing/2014/main" id="{F55E0D36-6BCD-40D8-9D81-47591F497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5688349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Healthy lipid metabolism</a:t>
            </a:r>
          </a:p>
        </p:txBody>
      </p:sp>
      <p:sp>
        <p:nvSpPr>
          <p:cNvPr id="13" name="Heart health support">
            <a:extLst xmlns:a="http://schemas.openxmlformats.org/drawingml/2006/main">
              <a:ext uri="{FF2B5EF4-FFF2-40B4-BE49-F238E27FC236}">
                <a16:creationId xmlns:a16="http://schemas.microsoft.com/office/drawing/2014/main" id="{FFDF9B03-7FDC-45C2-AB4F-9F169E73A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5852198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Heart health support</a:t>
            </a:r>
          </a:p>
        </p:txBody>
      </p:sp>
      <p:sp>
        <p:nvSpPr>
          <p:cNvPr id="14" name="D6">
            <a:extLst xmlns:a="http://schemas.openxmlformats.org/drawingml/2006/main">
              <a:ext uri="{FF2B5EF4-FFF2-40B4-BE49-F238E27FC236}">
                <a16:creationId xmlns:a16="http://schemas.microsoft.com/office/drawing/2014/main" id="{0E3D00E6-3131-4655-8BEF-9098CA221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4825" y="193357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4D807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2250" b="1">
                <a:solidFill>
                  <a:srgbClr val="4D8075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4D8075"/>
                </a:solidFill>
                <a:latin typeface="Arial"/>
                <a:ea typeface="Arial"/>
                <a:cs typeface="Arial"/>
              </a:rPr>
              <a:t>D6</a:t>
            </a:r>
          </a:p>
        </p:txBody>
      </p:sp>
      <p:sp>
        <p:nvSpPr>
          <p:cNvPr id="15" name="Magnesium Blood">
            <a:extLst xmlns:a="http://schemas.openxmlformats.org/drawingml/2006/main">
              <a:ext uri="{FF2B5EF4-FFF2-40B4-BE49-F238E27FC236}">
                <a16:creationId xmlns:a16="http://schemas.microsoft.com/office/drawing/2014/main" id="{5DA4A18D-8E9C-429B-9D12-986DE62B7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2590800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Magnesium Blood</a:t>
            </a:r>
          </a:p>
        </p:txBody>
      </p:sp>
      <p:sp>
        <p:nvSpPr>
          <p:cNvPr id="16" name="Pressure">
            <a:extLst xmlns:a="http://schemas.openxmlformats.org/drawingml/2006/main">
              <a:ext uri="{FF2B5EF4-FFF2-40B4-BE49-F238E27FC236}">
                <a16:creationId xmlns:a16="http://schemas.microsoft.com/office/drawing/2014/main" id="{FB4A2395-C576-4710-9315-104A2A658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2840507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Pressure</a:t>
            </a:r>
          </a:p>
        </p:txBody>
      </p:sp>
      <p:sp>
        <p:nvSpPr>
          <p:cNvPr id="17" name="Oral Dissolving Film">
            <a:extLst xmlns:a="http://schemas.openxmlformats.org/drawingml/2006/main">
              <a:ext uri="{FF2B5EF4-FFF2-40B4-BE49-F238E27FC236}">
                <a16:creationId xmlns:a16="http://schemas.microsoft.com/office/drawing/2014/main" id="{B496740F-BE36-44A0-B72C-98A16DBC8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3219450"/>
            <a:ext cx="2419350" cy="1685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Oral Dissolving Film</a:t>
            </a:r>
          </a:p>
        </p:txBody>
      </p:sp>
      <p:sp>
        <p:nvSpPr>
          <p:cNvPr id="18" name="Key Ingredients">
            <a:extLst xmlns:a="http://schemas.openxmlformats.org/drawingml/2006/main">
              <a:ext uri="{FF2B5EF4-FFF2-40B4-BE49-F238E27FC236}">
                <a16:creationId xmlns:a16="http://schemas.microsoft.com/office/drawing/2014/main" id="{558222A2-471F-4F74-9272-308E0B174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1925" y="3895725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Key Ingredients</a:t>
            </a:r>
          </a:p>
        </p:txBody>
      </p:sp>
      <p:sp>
        <p:nvSpPr>
          <p:cNvPr id="19" name="Magnesium">
            <a:extLst xmlns:a="http://schemas.openxmlformats.org/drawingml/2006/main">
              <a:ext uri="{FF2B5EF4-FFF2-40B4-BE49-F238E27FC236}">
                <a16:creationId xmlns:a16="http://schemas.microsoft.com/office/drawing/2014/main" id="{BC9AC13A-B676-4FC3-9659-0F0FE3F49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4191000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Magnesium</a:t>
            </a:r>
          </a:p>
        </p:txBody>
      </p:sp>
      <p:sp>
        <p:nvSpPr>
          <p:cNvPr id="20" name="Benefits">
            <a:extLst xmlns:a="http://schemas.openxmlformats.org/drawingml/2006/main">
              <a:ext uri="{FF2B5EF4-FFF2-40B4-BE49-F238E27FC236}">
                <a16:creationId xmlns:a16="http://schemas.microsoft.com/office/drawing/2014/main" id="{5C417323-B00E-4A77-A21E-8B1B42ACA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1925" y="5238750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Benefits</a:t>
            </a:r>
          </a:p>
        </p:txBody>
      </p:sp>
      <p:sp>
        <p:nvSpPr>
          <p:cNvPr id="21" name="Vascular health support">
            <a:extLst xmlns:a="http://schemas.openxmlformats.org/drawingml/2006/main">
              <a:ext uri="{FF2B5EF4-FFF2-40B4-BE49-F238E27FC236}">
                <a16:creationId xmlns:a16="http://schemas.microsoft.com/office/drawing/2014/main" id="{B7D18D0B-EC02-4711-A7DE-6BF5C0BC7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5524500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Vascular health support</a:t>
            </a:r>
          </a:p>
        </p:txBody>
      </p:sp>
      <p:sp>
        <p:nvSpPr>
          <p:cNvPr id="22" name="Muscle function support">
            <a:extLst xmlns:a="http://schemas.openxmlformats.org/drawingml/2006/main">
              <a:ext uri="{FF2B5EF4-FFF2-40B4-BE49-F238E27FC236}">
                <a16:creationId xmlns:a16="http://schemas.microsoft.com/office/drawing/2014/main" id="{5BFA0557-B202-4A3D-8EBB-7E867E381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5688349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Muscle function support</a:t>
            </a:r>
          </a:p>
        </p:txBody>
      </p:sp>
      <p:sp>
        <p:nvSpPr>
          <p:cNvPr id="23" name="Electrolyte balance support">
            <a:extLst xmlns:a="http://schemas.openxmlformats.org/drawingml/2006/main">
              <a:ext uri="{FF2B5EF4-FFF2-40B4-BE49-F238E27FC236}">
                <a16:creationId xmlns:a16="http://schemas.microsoft.com/office/drawing/2014/main" id="{437F45A0-1712-4B16-9BED-0CB8C6CDC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5852198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Electrolyte balance support</a:t>
            </a:r>
          </a:p>
        </p:txBody>
      </p:sp>
      <p:sp>
        <p:nvSpPr>
          <p:cNvPr id="24" name="D7">
            <a:extLst xmlns:a="http://schemas.openxmlformats.org/drawingml/2006/main">
              <a:ext uri="{FF2B5EF4-FFF2-40B4-BE49-F238E27FC236}">
                <a16:creationId xmlns:a16="http://schemas.microsoft.com/office/drawing/2014/main" id="{24A9B62A-7EBD-4F33-B8DE-9C94221F3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193357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4D807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2250" b="1">
                <a:solidFill>
                  <a:srgbClr val="4D8075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4D8075"/>
                </a:solidFill>
                <a:latin typeface="Arial"/>
                <a:ea typeface="Arial"/>
                <a:cs typeface="Arial"/>
              </a:rPr>
              <a:t>D7</a:t>
            </a:r>
          </a:p>
        </p:txBody>
      </p:sp>
      <p:sp>
        <p:nvSpPr>
          <p:cNvPr id="25" name="Allicin Blood Lipid">
            <a:extLst xmlns:a="http://schemas.openxmlformats.org/drawingml/2006/main">
              <a:ext uri="{FF2B5EF4-FFF2-40B4-BE49-F238E27FC236}">
                <a16:creationId xmlns:a16="http://schemas.microsoft.com/office/drawing/2014/main" id="{DEF67608-93F9-450A-83C5-69ED89DED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5075" y="2590800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Allicin Blood Lipid</a:t>
            </a:r>
          </a:p>
        </p:txBody>
      </p:sp>
      <p:sp>
        <p:nvSpPr>
          <p:cNvPr id="26" name="Support">
            <a:extLst xmlns:a="http://schemas.openxmlformats.org/drawingml/2006/main">
              <a:ext uri="{FF2B5EF4-FFF2-40B4-BE49-F238E27FC236}">
                <a16:creationId xmlns:a16="http://schemas.microsoft.com/office/drawing/2014/main" id="{2E3253F6-BD47-4861-9892-08CD72744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5075" y="2840507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Support</a:t>
            </a:r>
          </a:p>
        </p:txBody>
      </p:sp>
      <p:sp>
        <p:nvSpPr>
          <p:cNvPr id="27" name="Oral Dissolving Film">
            <a:extLst xmlns:a="http://schemas.openxmlformats.org/drawingml/2006/main">
              <a:ext uri="{FF2B5EF4-FFF2-40B4-BE49-F238E27FC236}">
                <a16:creationId xmlns:a16="http://schemas.microsoft.com/office/drawing/2014/main" id="{C7CB3AC5-8C6A-45CE-9473-2CBD1BA83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5075" y="3219450"/>
            <a:ext cx="2419350" cy="1685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Oral Dissolving Film</a:t>
            </a:r>
          </a:p>
        </p:txBody>
      </p:sp>
      <p:sp>
        <p:nvSpPr>
          <p:cNvPr id="28" name="Key Ingredients">
            <a:extLst xmlns:a="http://schemas.openxmlformats.org/drawingml/2006/main">
              <a:ext uri="{FF2B5EF4-FFF2-40B4-BE49-F238E27FC236}">
                <a16:creationId xmlns:a16="http://schemas.microsoft.com/office/drawing/2014/main" id="{A9F59A47-B74C-4A45-BFCF-70A52CC45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3895725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Key Ingredients</a:t>
            </a:r>
          </a:p>
        </p:txBody>
      </p:sp>
      <p:sp>
        <p:nvSpPr>
          <p:cNvPr id="29" name="Allicin">
            <a:extLst xmlns:a="http://schemas.openxmlformats.org/drawingml/2006/main">
              <a:ext uri="{FF2B5EF4-FFF2-40B4-BE49-F238E27FC236}">
                <a16:creationId xmlns:a16="http://schemas.microsoft.com/office/drawing/2014/main" id="{90BCFE5C-2911-46E6-BA82-98A3C67FA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4191000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Allicin</a:t>
            </a:r>
          </a:p>
        </p:txBody>
      </p:sp>
      <p:sp>
        <p:nvSpPr>
          <p:cNvPr id="30" name="Benefits">
            <a:extLst xmlns:a="http://schemas.openxmlformats.org/drawingml/2006/main">
              <a:ext uri="{FF2B5EF4-FFF2-40B4-BE49-F238E27FC236}">
                <a16:creationId xmlns:a16="http://schemas.microsoft.com/office/drawing/2014/main" id="{E85BB20A-E344-4B51-BB07-5C8080BAD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5238750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Benefits</a:t>
            </a:r>
          </a:p>
        </p:txBody>
      </p:sp>
      <p:sp>
        <p:nvSpPr>
          <p:cNvPr id="31" name="Blood lipid management">
            <a:extLst xmlns:a="http://schemas.openxmlformats.org/drawingml/2006/main">
              <a:ext uri="{FF2B5EF4-FFF2-40B4-BE49-F238E27FC236}">
                <a16:creationId xmlns:a16="http://schemas.microsoft.com/office/drawing/2014/main" id="{ABD1CCD2-033B-484E-BD12-C9972B9B4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5524500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Blood lipid management</a:t>
            </a:r>
          </a:p>
        </p:txBody>
      </p:sp>
      <p:sp>
        <p:nvSpPr>
          <p:cNvPr id="32" name="Cardiovascular support">
            <a:extLst xmlns:a="http://schemas.openxmlformats.org/drawingml/2006/main">
              <a:ext uri="{FF2B5EF4-FFF2-40B4-BE49-F238E27FC236}">
                <a16:creationId xmlns:a16="http://schemas.microsoft.com/office/drawing/2014/main" id="{F2FA7AB4-AFF5-4063-B435-1E915ADBB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5688349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Cardiovascular support</a:t>
            </a:r>
          </a:p>
        </p:txBody>
      </p:sp>
      <p:sp>
        <p:nvSpPr>
          <p:cNvPr id="33" name="Antioxidant support">
            <a:extLst xmlns:a="http://schemas.openxmlformats.org/drawingml/2006/main">
              <a:ext uri="{FF2B5EF4-FFF2-40B4-BE49-F238E27FC236}">
                <a16:creationId xmlns:a16="http://schemas.microsoft.com/office/drawing/2014/main" id="{31AF3369-BF29-4EE5-A9C0-AEF3400C2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5852198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Antioxidant support</a:t>
            </a:r>
          </a:p>
        </p:txBody>
      </p:sp>
      <p:sp>
        <p:nvSpPr>
          <p:cNvPr id="34" name="D8">
            <a:extLst xmlns:a="http://schemas.openxmlformats.org/drawingml/2006/main">
              <a:ext uri="{FF2B5EF4-FFF2-40B4-BE49-F238E27FC236}">
                <a16:creationId xmlns:a16="http://schemas.microsoft.com/office/drawing/2014/main" id="{B4B87568-0266-42A3-96E9-5D15B8258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86975" y="193357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4D807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2250" b="1">
                <a:solidFill>
                  <a:srgbClr val="4D8075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4D8075"/>
                </a:solidFill>
                <a:latin typeface="Arial"/>
                <a:ea typeface="Arial"/>
                <a:cs typeface="Arial"/>
              </a:rPr>
              <a:t>D8</a:t>
            </a:r>
          </a:p>
        </p:txBody>
      </p:sp>
      <p:sp>
        <p:nvSpPr>
          <p:cNvPr id="35" name="Milk Thistle Liver">
            <a:extLst xmlns:a="http://schemas.openxmlformats.org/drawingml/2006/main">
              <a:ext uri="{FF2B5EF4-FFF2-40B4-BE49-F238E27FC236}">
                <a16:creationId xmlns:a16="http://schemas.microsoft.com/office/drawing/2014/main" id="{1866BC88-72DD-478A-8DBC-5AF8CF50C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2590800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Milk Thistle Liver</a:t>
            </a:r>
          </a:p>
        </p:txBody>
      </p:sp>
      <p:sp>
        <p:nvSpPr>
          <p:cNvPr id="36" name="Support">
            <a:extLst xmlns:a="http://schemas.openxmlformats.org/drawingml/2006/main">
              <a:ext uri="{FF2B5EF4-FFF2-40B4-BE49-F238E27FC236}">
                <a16:creationId xmlns:a16="http://schemas.microsoft.com/office/drawing/2014/main" id="{D8709100-1057-4D13-BFD1-6AA9AC370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2840507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Support</a:t>
            </a:r>
          </a:p>
        </p:txBody>
      </p:sp>
      <p:sp>
        <p:nvSpPr>
          <p:cNvPr id="37" name="Oral Dissolving Film">
            <a:extLst xmlns:a="http://schemas.openxmlformats.org/drawingml/2006/main">
              <a:ext uri="{FF2B5EF4-FFF2-40B4-BE49-F238E27FC236}">
                <a16:creationId xmlns:a16="http://schemas.microsoft.com/office/drawing/2014/main" id="{B5C55B1B-F86A-4035-8713-E29CE2820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3219450"/>
            <a:ext cx="2419350" cy="1685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Oral Dissolving Film</a:t>
            </a:r>
          </a:p>
        </p:txBody>
      </p:sp>
      <p:sp>
        <p:nvSpPr>
          <p:cNvPr id="38" name="Key Ingredients">
            <a:extLst xmlns:a="http://schemas.openxmlformats.org/drawingml/2006/main">
              <a:ext uri="{FF2B5EF4-FFF2-40B4-BE49-F238E27FC236}">
                <a16:creationId xmlns:a16="http://schemas.microsoft.com/office/drawing/2014/main" id="{D0CFE7CC-4A2F-4066-B831-BDCA8DD2B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44075" y="3895725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Key Ingredients</a:t>
            </a:r>
          </a:p>
        </p:txBody>
      </p:sp>
      <p:sp>
        <p:nvSpPr>
          <p:cNvPr id="39" name="Silymarin">
            <a:extLst xmlns:a="http://schemas.openxmlformats.org/drawingml/2006/main">
              <a:ext uri="{FF2B5EF4-FFF2-40B4-BE49-F238E27FC236}">
                <a16:creationId xmlns:a16="http://schemas.microsoft.com/office/drawing/2014/main" id="{356D17A7-552D-446F-BD0B-9F21B82BA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4191000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Silymarin</a:t>
            </a:r>
          </a:p>
        </p:txBody>
      </p:sp>
      <p:sp>
        <p:nvSpPr>
          <p:cNvPr id="40" name="Benefits">
            <a:extLst xmlns:a="http://schemas.openxmlformats.org/drawingml/2006/main">
              <a:ext uri="{FF2B5EF4-FFF2-40B4-BE49-F238E27FC236}">
                <a16:creationId xmlns:a16="http://schemas.microsoft.com/office/drawing/2014/main" id="{82D3127D-DD4A-46B6-AC46-C7CE6C563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44075" y="5238750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Benefits</a:t>
            </a:r>
          </a:p>
        </p:txBody>
      </p:sp>
      <p:sp>
        <p:nvSpPr>
          <p:cNvPr id="41" name="Liver metabolism support">
            <a:extLst xmlns:a="http://schemas.openxmlformats.org/drawingml/2006/main">
              <a:ext uri="{FF2B5EF4-FFF2-40B4-BE49-F238E27FC236}">
                <a16:creationId xmlns:a16="http://schemas.microsoft.com/office/drawing/2014/main" id="{CDC020FB-2833-46B1-B534-AA8189D38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5524500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Liver metabolism support</a:t>
            </a:r>
          </a:p>
        </p:txBody>
      </p:sp>
      <p:sp>
        <p:nvSpPr>
          <p:cNvPr id="42" name="Antioxidant protection">
            <a:extLst xmlns:a="http://schemas.openxmlformats.org/drawingml/2006/main">
              <a:ext uri="{FF2B5EF4-FFF2-40B4-BE49-F238E27FC236}">
                <a16:creationId xmlns:a16="http://schemas.microsoft.com/office/drawing/2014/main" id="{5975D3E1-1A3D-4F9E-A300-F99BC394B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5688349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Antioxidant protection</a:t>
            </a:r>
          </a:p>
        </p:txBody>
      </p:sp>
      <p:sp>
        <p:nvSpPr>
          <p:cNvPr id="43" name="Liver health support">
            <a:extLst xmlns:a="http://schemas.openxmlformats.org/drawingml/2006/main">
              <a:ext uri="{FF2B5EF4-FFF2-40B4-BE49-F238E27FC236}">
                <a16:creationId xmlns:a16="http://schemas.microsoft.com/office/drawing/2014/main" id="{CBC11850-23E1-4999-832E-4E65246D7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5852198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Liver health support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739BBA40-0C60-4A7A-A362-E8600BEE4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239"/>
          </a:solidFill>
          <a:ln xmlns:a="http://schemas.openxmlformats.org/drawingml/2006/main" w="0">
            <a:noFill/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925171E0-BE5D-40FC-95FF-8804D1B6C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71500"/>
            <a:ext cx="12192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A6A1"/>
          </a:solidFill>
          <a:ln xmlns:a="http://schemas.openxmlformats.org/drawingml/2006/main" w="0">
            <a:noFill/>
          </a:ln>
        </p:spPr>
      </p:sp>
      <p:pic>
        <p:nvPic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87D2473C-045D-4CAA-8533-78CFA75B501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d5fb51bb8cb472f"/>
          <a:stretch xmlns:a="http://schemas.openxmlformats.org/drawingml/2006/main"/>
        </p:blipFill>
        <p:spPr>
          <a:xfrm xmlns:a="http://schemas.openxmlformats.org/drawingml/2006/main">
            <a:off x="361950" y="85725"/>
            <a:ext cx="409575" cy="409575"/>
          </a:xfrm>
          <a:prstGeom xmlns:a="http://schemas.openxmlformats.org/drawingml/2006/main" prst="rect">
            <a:avLst/>
          </a:prstGeom>
        </p:spPr>
      </p:pic>
      <p:sp>
        <p:nvSpPr>
          <p:cNvPr id="47" name="HYTAN BIO TECH">
            <a:extLst xmlns:a="http://schemas.openxmlformats.org/drawingml/2006/main">
              <a:ext uri="{FF2B5EF4-FFF2-40B4-BE49-F238E27FC236}">
                <a16:creationId xmlns:a16="http://schemas.microsoft.com/office/drawing/2014/main" id="{3C00627D-F779-438D-A15C-946C2DCEE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161925"/>
            <a:ext cx="428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HYTAN BIO TECH</a:t>
            </a:r>
          </a:p>
        </p:txBody>
      </p:sp>
      <p:sp>
        <p:nvSpPr>
          <p:cNvPr id="48" name="ORAL FILM INNOVATION">
            <a:extLst xmlns:a="http://schemas.openxmlformats.org/drawingml/2006/main">
              <a:ext uri="{FF2B5EF4-FFF2-40B4-BE49-F238E27FC236}">
                <a16:creationId xmlns:a16="http://schemas.microsoft.com/office/drawing/2014/main" id="{6B82483D-1451-4BD9-B132-CD5A3417F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38125"/>
            <a:ext cx="34480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B5E3D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050" b="0">
                <a:solidFill>
                  <a:srgbClr val="B5E3DF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B5E3DF"/>
                </a:solidFill>
                <a:latin typeface="Arial"/>
                <a:ea typeface="Arial"/>
                <a:cs typeface="Arial"/>
              </a:rPr>
              <a:t>ORAL FILM INNOVATION</a:t>
            </a:r>
          </a:p>
        </p:txBody>
      </p:sp>
      <p:sp>
        <p:nvSpPr>
          <p:cNvPr id="49" name="20">
            <a:extLst xmlns:a="http://schemas.openxmlformats.org/drawingml/2006/main">
              <a:ext uri="{FF2B5EF4-FFF2-40B4-BE49-F238E27FC236}">
                <a16:creationId xmlns:a16="http://schemas.microsoft.com/office/drawing/2014/main" id="{E81A156E-62F4-49B4-B78B-64CD60667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91925" y="6648450"/>
            <a:ext cx="28575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75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45243382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B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148BC425-9A79-4B29-B455-DF89599295C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3b70eb67a23451e"/>
          <a:stretch xmlns:a="http://schemas.openxmlformats.org/drawingml/2006/main"/>
        </p:blipFill>
        <p:spPr>
          <a:xfrm xmlns:a="http://schemas.openxmlformats.org/drawingml/2006/main">
            <a:off x="0" y="670"/>
            <a:ext cx="12192000" cy="6856661"/>
          </a:xfrm>
          <a:prstGeom xmlns:a="http://schemas.openxmlformats.org/drawingml/2006/main" prst="rect">
            <a:avLst/>
          </a:prstGeom>
        </p:spPr>
      </p:pic>
      <p:sp>
        <p:nvSpPr>
          <p:cNvPr id="2" name="Immunity &amp; Long-Term Health Support">
            <a:extLst xmlns:a="http://schemas.openxmlformats.org/drawingml/2006/main">
              <a:ext uri="{FF2B5EF4-FFF2-40B4-BE49-F238E27FC236}">
                <a16:creationId xmlns:a16="http://schemas.microsoft.com/office/drawing/2014/main" id="{BFB4389D-83A8-4A3A-A1BC-9C900A44D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742950"/>
            <a:ext cx="11334750" cy="4495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000" b="1">
                <a:solidFill>
                  <a:srgbClr val="4D807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3000" b="1">
                <a:solidFill>
                  <a:srgbClr val="4D8075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4D8075"/>
                </a:solidFill>
                <a:latin typeface="Arial"/>
                <a:ea typeface="Arial"/>
                <a:cs typeface="Arial"/>
              </a:rPr>
              <a:t>Immunity &amp; Long-Term Health Support</a:t>
            </a:r>
          </a:p>
        </p:txBody>
      </p:sp>
      <p:sp>
        <p:nvSpPr>
          <p:cNvPr id="3" name="Customizable oral film nutrition for immune health, car">
            <a:extLst xmlns:a="http://schemas.openxmlformats.org/drawingml/2006/main">
              <a:ext uri="{FF2B5EF4-FFF2-40B4-BE49-F238E27FC236}">
                <a16:creationId xmlns:a16="http://schemas.microsoft.com/office/drawing/2014/main" id="{E3006AEE-7D85-45E8-A210-13B98FF32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" y="1352550"/>
            <a:ext cx="11306175" cy="1708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4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14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Customizable oral film nutrition for immune health, cardiovascular health, liver care and daily metabolic management.</a:t>
            </a:r>
          </a:p>
        </p:txBody>
      </p:sp>
      <p:sp>
        <p:nvSpPr>
          <p:cNvPr id="4" name="D9">
            <a:extLst xmlns:a="http://schemas.openxmlformats.org/drawingml/2006/main">
              <a:ext uri="{FF2B5EF4-FFF2-40B4-BE49-F238E27FC236}">
                <a16:creationId xmlns:a16="http://schemas.microsoft.com/office/drawing/2014/main" id="{18610557-54A9-4244-8CC1-EFDC67044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93357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4D807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2250" b="1">
                <a:solidFill>
                  <a:srgbClr val="4D8075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4D8075"/>
                </a:solidFill>
                <a:latin typeface="Arial"/>
                <a:ea typeface="Arial"/>
                <a:cs typeface="Arial"/>
              </a:rPr>
              <a:t>D9</a:t>
            </a:r>
          </a:p>
        </p:txBody>
      </p:sp>
      <p:sp>
        <p:nvSpPr>
          <p:cNvPr id="5" name="Red Ginseng">
            <a:extLst xmlns:a="http://schemas.openxmlformats.org/drawingml/2006/main">
              <a:ext uri="{FF2B5EF4-FFF2-40B4-BE49-F238E27FC236}">
                <a16:creationId xmlns:a16="http://schemas.microsoft.com/office/drawing/2014/main" id="{0D1B070C-201F-409A-A2BE-EC5B8D5D1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2590800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Red Ginseng</a:t>
            </a:r>
          </a:p>
        </p:txBody>
      </p:sp>
      <p:sp>
        <p:nvSpPr>
          <p:cNvPr id="6" name="Oral Dissolving Film">
            <a:extLst xmlns:a="http://schemas.openxmlformats.org/drawingml/2006/main">
              <a:ext uri="{FF2B5EF4-FFF2-40B4-BE49-F238E27FC236}">
                <a16:creationId xmlns:a16="http://schemas.microsoft.com/office/drawing/2014/main" id="{2DE949D2-7A44-415A-ABCA-04DA9333B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3219450"/>
            <a:ext cx="2419350" cy="1685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Oral Dissolving Film</a:t>
            </a:r>
          </a:p>
        </p:txBody>
      </p:sp>
      <p:sp>
        <p:nvSpPr>
          <p:cNvPr id="7" name="Key Ingredients">
            <a:extLst xmlns:a="http://schemas.openxmlformats.org/drawingml/2006/main">
              <a:ext uri="{FF2B5EF4-FFF2-40B4-BE49-F238E27FC236}">
                <a16:creationId xmlns:a16="http://schemas.microsoft.com/office/drawing/2014/main" id="{A038ECBC-C6E9-46A4-81AB-53A7BE8E9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3895725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Key Ingredients</a:t>
            </a:r>
          </a:p>
        </p:txBody>
      </p:sp>
      <p:sp>
        <p:nvSpPr>
          <p:cNvPr id="8" name="Red ginseng extract">
            <a:extLst xmlns:a="http://schemas.openxmlformats.org/drawingml/2006/main">
              <a:ext uri="{FF2B5EF4-FFF2-40B4-BE49-F238E27FC236}">
                <a16:creationId xmlns:a16="http://schemas.microsoft.com/office/drawing/2014/main" id="{E7D1F4B8-9C22-4DB6-BB39-BF58702A6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4191000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Red ginseng extract</a:t>
            </a:r>
          </a:p>
        </p:txBody>
      </p:sp>
      <p:sp>
        <p:nvSpPr>
          <p:cNvPr id="9" name="Benefits">
            <a:extLst xmlns:a="http://schemas.openxmlformats.org/drawingml/2006/main">
              <a:ext uri="{FF2B5EF4-FFF2-40B4-BE49-F238E27FC236}">
                <a16:creationId xmlns:a16="http://schemas.microsoft.com/office/drawing/2014/main" id="{0E4745BE-124B-4431-937B-5C82EA988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5238750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Benefits</a:t>
            </a:r>
          </a:p>
        </p:txBody>
      </p:sp>
      <p:sp>
        <p:nvSpPr>
          <p:cNvPr id="10" name="Antioxidant and aging support">
            <a:extLst xmlns:a="http://schemas.openxmlformats.org/drawingml/2006/main">
              <a:ext uri="{FF2B5EF4-FFF2-40B4-BE49-F238E27FC236}">
                <a16:creationId xmlns:a16="http://schemas.microsoft.com/office/drawing/2014/main" id="{BA9EFE3B-8139-4463-AD78-E9FEB032D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5524500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Antioxidant and aging support</a:t>
            </a:r>
          </a:p>
        </p:txBody>
      </p:sp>
      <p:sp>
        <p:nvSpPr>
          <p:cNvPr id="11" name="Energy and vitality support">
            <a:extLst xmlns:a="http://schemas.openxmlformats.org/drawingml/2006/main">
              <a:ext uri="{FF2B5EF4-FFF2-40B4-BE49-F238E27FC236}">
                <a16:creationId xmlns:a16="http://schemas.microsoft.com/office/drawing/2014/main" id="{46A192C8-11B7-440E-8614-6B1BB8378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5688349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Energy and vitality support</a:t>
            </a:r>
          </a:p>
        </p:txBody>
      </p:sp>
      <p:sp>
        <p:nvSpPr>
          <p:cNvPr id="12" name="Physical performance support">
            <a:extLst xmlns:a="http://schemas.openxmlformats.org/drawingml/2006/main">
              <a:ext uri="{FF2B5EF4-FFF2-40B4-BE49-F238E27FC236}">
                <a16:creationId xmlns:a16="http://schemas.microsoft.com/office/drawing/2014/main" id="{498CB6C7-3D42-4004-93F7-AF5D5E66D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5852198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Physical performance support</a:t>
            </a:r>
          </a:p>
        </p:txBody>
      </p:sp>
      <p:sp>
        <p:nvSpPr>
          <p:cNvPr id="13" name="D10">
            <a:extLst xmlns:a="http://schemas.openxmlformats.org/drawingml/2006/main">
              <a:ext uri="{FF2B5EF4-FFF2-40B4-BE49-F238E27FC236}">
                <a16:creationId xmlns:a16="http://schemas.microsoft.com/office/drawing/2014/main" id="{2050D690-BA8E-4E41-A4E7-F1C99B78D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4825" y="193357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4D807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2250" b="1">
                <a:solidFill>
                  <a:srgbClr val="4D8075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4D8075"/>
                </a:solidFill>
                <a:latin typeface="Arial"/>
                <a:ea typeface="Arial"/>
                <a:cs typeface="Arial"/>
              </a:rPr>
              <a:t>D10</a:t>
            </a:r>
          </a:p>
        </p:txBody>
      </p:sp>
      <p:sp>
        <p:nvSpPr>
          <p:cNvPr id="14" name="American Ginseng">
            <a:extLst xmlns:a="http://schemas.openxmlformats.org/drawingml/2006/main">
              <a:ext uri="{FF2B5EF4-FFF2-40B4-BE49-F238E27FC236}">
                <a16:creationId xmlns:a16="http://schemas.microsoft.com/office/drawing/2014/main" id="{BEA275F5-D703-4429-A640-17CB57CC9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2590800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American Ginseng</a:t>
            </a:r>
          </a:p>
        </p:txBody>
      </p:sp>
      <p:sp>
        <p:nvSpPr>
          <p:cNvPr id="15" name="Oral Dissolving Film">
            <a:extLst xmlns:a="http://schemas.openxmlformats.org/drawingml/2006/main">
              <a:ext uri="{FF2B5EF4-FFF2-40B4-BE49-F238E27FC236}">
                <a16:creationId xmlns:a16="http://schemas.microsoft.com/office/drawing/2014/main" id="{7B47CAB4-EC6E-497A-8B15-70424CBC2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3219450"/>
            <a:ext cx="2419350" cy="1685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Oral Dissolving Film</a:t>
            </a:r>
          </a:p>
        </p:txBody>
      </p:sp>
      <p:sp>
        <p:nvSpPr>
          <p:cNvPr id="16" name="Key Ingredients">
            <a:extLst xmlns:a="http://schemas.openxmlformats.org/drawingml/2006/main">
              <a:ext uri="{FF2B5EF4-FFF2-40B4-BE49-F238E27FC236}">
                <a16:creationId xmlns:a16="http://schemas.microsoft.com/office/drawing/2014/main" id="{F82FDB4F-A4C4-4E1F-9B17-DAF493F78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1925" y="3895725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Key Ingredients</a:t>
            </a:r>
          </a:p>
        </p:txBody>
      </p:sp>
      <p:sp>
        <p:nvSpPr>
          <p:cNvPr id="17" name="American ginseng extract">
            <a:extLst xmlns:a="http://schemas.openxmlformats.org/drawingml/2006/main">
              <a:ext uri="{FF2B5EF4-FFF2-40B4-BE49-F238E27FC236}">
                <a16:creationId xmlns:a16="http://schemas.microsoft.com/office/drawing/2014/main" id="{50D49D12-54E7-42C0-93E7-00603CAFD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4191000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American ginseng extract</a:t>
            </a:r>
          </a:p>
        </p:txBody>
      </p:sp>
      <p:sp>
        <p:nvSpPr>
          <p:cNvPr id="18" name="Benefits">
            <a:extLst xmlns:a="http://schemas.openxmlformats.org/drawingml/2006/main">
              <a:ext uri="{FF2B5EF4-FFF2-40B4-BE49-F238E27FC236}">
                <a16:creationId xmlns:a16="http://schemas.microsoft.com/office/drawing/2014/main" id="{CA8FB069-1D83-4610-B565-2DF7A74F7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1925" y="5238750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Benefits</a:t>
            </a:r>
          </a:p>
        </p:txBody>
      </p:sp>
      <p:sp>
        <p:nvSpPr>
          <p:cNvPr id="19" name="Enhanced immune support">
            <a:extLst xmlns:a="http://schemas.openxmlformats.org/drawingml/2006/main">
              <a:ext uri="{FF2B5EF4-FFF2-40B4-BE49-F238E27FC236}">
                <a16:creationId xmlns:a16="http://schemas.microsoft.com/office/drawing/2014/main" id="{F835FCE8-B967-44C7-BD16-71773890C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5524500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Enhanced immune support</a:t>
            </a:r>
          </a:p>
        </p:txBody>
      </p:sp>
      <p:sp>
        <p:nvSpPr>
          <p:cNvPr id="20" name="Vitality support">
            <a:extLst xmlns:a="http://schemas.openxmlformats.org/drawingml/2006/main">
              <a:ext uri="{FF2B5EF4-FFF2-40B4-BE49-F238E27FC236}">
                <a16:creationId xmlns:a16="http://schemas.microsoft.com/office/drawing/2014/main" id="{9768B6BA-BAC0-45A8-A327-A8B49AC6E1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5688349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Vitality support</a:t>
            </a:r>
          </a:p>
        </p:txBody>
      </p:sp>
      <p:sp>
        <p:nvSpPr>
          <p:cNvPr id="21" name="Antioxidant support">
            <a:extLst xmlns:a="http://schemas.openxmlformats.org/drawingml/2006/main">
              <a:ext uri="{FF2B5EF4-FFF2-40B4-BE49-F238E27FC236}">
                <a16:creationId xmlns:a16="http://schemas.microsoft.com/office/drawing/2014/main" id="{82BC1D9B-0A70-48A3-AB31-DE2DA3F9A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5852198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Antioxidant support</a:t>
            </a:r>
          </a:p>
        </p:txBody>
      </p:sp>
      <p:sp>
        <p:nvSpPr>
          <p:cNvPr id="22" name="D11">
            <a:extLst xmlns:a="http://schemas.openxmlformats.org/drawingml/2006/main">
              <a:ext uri="{FF2B5EF4-FFF2-40B4-BE49-F238E27FC236}">
                <a16:creationId xmlns:a16="http://schemas.microsoft.com/office/drawing/2014/main" id="{FA997A27-CDCC-4441-B606-F4322C6FD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193357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4D807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2250" b="1">
                <a:solidFill>
                  <a:srgbClr val="4D8075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4D8075"/>
                </a:solidFill>
                <a:latin typeface="Arial"/>
                <a:ea typeface="Arial"/>
                <a:cs typeface="Arial"/>
              </a:rPr>
              <a:t>D11</a:t>
            </a:r>
          </a:p>
        </p:txBody>
      </p:sp>
      <p:sp>
        <p:nvSpPr>
          <p:cNvPr id="23" name="Ginseng">
            <a:extLst xmlns:a="http://schemas.openxmlformats.org/drawingml/2006/main">
              <a:ext uri="{FF2B5EF4-FFF2-40B4-BE49-F238E27FC236}">
                <a16:creationId xmlns:a16="http://schemas.microsoft.com/office/drawing/2014/main" id="{459DE9FE-17E5-4C91-BADE-5905230B5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5075" y="2590800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Ginseng</a:t>
            </a:r>
          </a:p>
        </p:txBody>
      </p:sp>
      <p:sp>
        <p:nvSpPr>
          <p:cNvPr id="24" name="Oral Dissolving Film">
            <a:extLst xmlns:a="http://schemas.openxmlformats.org/drawingml/2006/main">
              <a:ext uri="{FF2B5EF4-FFF2-40B4-BE49-F238E27FC236}">
                <a16:creationId xmlns:a16="http://schemas.microsoft.com/office/drawing/2014/main" id="{726B17A4-89E6-4917-B1A2-4D7F8E8C4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5075" y="3219450"/>
            <a:ext cx="2419350" cy="1685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Oral Dissolving Film</a:t>
            </a:r>
          </a:p>
        </p:txBody>
      </p:sp>
      <p:sp>
        <p:nvSpPr>
          <p:cNvPr id="25" name="Key Ingredients">
            <a:extLst xmlns:a="http://schemas.openxmlformats.org/drawingml/2006/main">
              <a:ext uri="{FF2B5EF4-FFF2-40B4-BE49-F238E27FC236}">
                <a16:creationId xmlns:a16="http://schemas.microsoft.com/office/drawing/2014/main" id="{AAD0A992-6D5D-4EEC-92D4-AC085536C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3895725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Key Ingredients</a:t>
            </a:r>
          </a:p>
        </p:txBody>
      </p:sp>
      <p:sp>
        <p:nvSpPr>
          <p:cNvPr id="26" name="Ginseng extract">
            <a:extLst xmlns:a="http://schemas.openxmlformats.org/drawingml/2006/main">
              <a:ext uri="{FF2B5EF4-FFF2-40B4-BE49-F238E27FC236}">
                <a16:creationId xmlns:a16="http://schemas.microsoft.com/office/drawing/2014/main" id="{D60F8906-DA68-4C42-A4AE-F4C33FCFA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4191000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Ginseng extract</a:t>
            </a:r>
          </a:p>
        </p:txBody>
      </p:sp>
      <p:sp>
        <p:nvSpPr>
          <p:cNvPr id="27" name="Benefits">
            <a:extLst xmlns:a="http://schemas.openxmlformats.org/drawingml/2006/main">
              <a:ext uri="{FF2B5EF4-FFF2-40B4-BE49-F238E27FC236}">
                <a16:creationId xmlns:a16="http://schemas.microsoft.com/office/drawing/2014/main" id="{DF14B743-2130-4DD1-8EEC-5D2CBAB8C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5238750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Benefits</a:t>
            </a:r>
          </a:p>
        </p:txBody>
      </p:sp>
      <p:sp>
        <p:nvSpPr>
          <p:cNvPr id="28" name="Enhanced immune support">
            <a:extLst xmlns:a="http://schemas.openxmlformats.org/drawingml/2006/main">
              <a:ext uri="{FF2B5EF4-FFF2-40B4-BE49-F238E27FC236}">
                <a16:creationId xmlns:a16="http://schemas.microsoft.com/office/drawing/2014/main" id="{874EA90E-B23A-4FB1-9E85-7F89AABEE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5524500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Enhanced immune support</a:t>
            </a:r>
          </a:p>
        </p:txBody>
      </p:sp>
      <p:sp>
        <p:nvSpPr>
          <p:cNvPr id="29" name="Energy support">
            <a:extLst xmlns:a="http://schemas.openxmlformats.org/drawingml/2006/main">
              <a:ext uri="{FF2B5EF4-FFF2-40B4-BE49-F238E27FC236}">
                <a16:creationId xmlns:a16="http://schemas.microsoft.com/office/drawing/2014/main" id="{415F030A-5F58-480F-A7CA-6CB046227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5688349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Energy support</a:t>
            </a:r>
          </a:p>
        </p:txBody>
      </p:sp>
      <p:sp>
        <p:nvSpPr>
          <p:cNvPr id="30" name="Physical stamina and vitality">
            <a:extLst xmlns:a="http://schemas.openxmlformats.org/drawingml/2006/main">
              <a:ext uri="{FF2B5EF4-FFF2-40B4-BE49-F238E27FC236}">
                <a16:creationId xmlns:a16="http://schemas.microsoft.com/office/drawing/2014/main" id="{A1ED8D95-DC10-4CBA-8FFC-DB161E83A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5852198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Physical stamina and vitality</a:t>
            </a:r>
          </a:p>
        </p:txBody>
      </p:sp>
      <p:sp>
        <p:nvSpPr>
          <p:cNvPr id="31" name="D12">
            <a:extLst xmlns:a="http://schemas.openxmlformats.org/drawingml/2006/main">
              <a:ext uri="{FF2B5EF4-FFF2-40B4-BE49-F238E27FC236}">
                <a16:creationId xmlns:a16="http://schemas.microsoft.com/office/drawing/2014/main" id="{B7D9F2C4-D14C-4CD4-A6D7-D7565F101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86975" y="193357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4D807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2250" b="1">
                <a:solidFill>
                  <a:srgbClr val="4D8075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4D8075"/>
                </a:solidFill>
                <a:latin typeface="Arial"/>
                <a:ea typeface="Arial"/>
                <a:cs typeface="Arial"/>
              </a:rPr>
              <a:t>D12</a:t>
            </a:r>
          </a:p>
        </p:txBody>
      </p:sp>
      <p:sp>
        <p:nvSpPr>
          <p:cNvPr id="32" name="Alcohol Recovery &amp;">
            <a:extLst xmlns:a="http://schemas.openxmlformats.org/drawingml/2006/main">
              <a:ext uri="{FF2B5EF4-FFF2-40B4-BE49-F238E27FC236}">
                <a16:creationId xmlns:a16="http://schemas.microsoft.com/office/drawing/2014/main" id="{08ED7C53-C0A4-44C9-B1DE-994659BCC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2590800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Alcohol Recovery &amp;</a:t>
            </a:r>
          </a:p>
        </p:txBody>
      </p:sp>
      <p:sp>
        <p:nvSpPr>
          <p:cNvPr id="33" name="Liver Care">
            <a:extLst xmlns:a="http://schemas.openxmlformats.org/drawingml/2006/main">
              <a:ext uri="{FF2B5EF4-FFF2-40B4-BE49-F238E27FC236}">
                <a16:creationId xmlns:a16="http://schemas.microsoft.com/office/drawing/2014/main" id="{8C82D25C-5D2D-4A0C-BF78-5084D526D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2840507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Liver Care</a:t>
            </a:r>
          </a:p>
        </p:txBody>
      </p:sp>
      <p:sp>
        <p:nvSpPr>
          <p:cNvPr id="34" name="Oral Dissolving Film">
            <a:extLst xmlns:a="http://schemas.openxmlformats.org/drawingml/2006/main">
              <a:ext uri="{FF2B5EF4-FFF2-40B4-BE49-F238E27FC236}">
                <a16:creationId xmlns:a16="http://schemas.microsoft.com/office/drawing/2014/main" id="{3B8C68AF-E6B9-4741-AD83-8AFA7BA70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3219450"/>
            <a:ext cx="2419350" cy="1685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Oral Dissolving Film</a:t>
            </a:r>
          </a:p>
        </p:txBody>
      </p:sp>
      <p:sp>
        <p:nvSpPr>
          <p:cNvPr id="35" name="Key Ingredients">
            <a:extLst xmlns:a="http://schemas.openxmlformats.org/drawingml/2006/main">
              <a:ext uri="{FF2B5EF4-FFF2-40B4-BE49-F238E27FC236}">
                <a16:creationId xmlns:a16="http://schemas.microsoft.com/office/drawing/2014/main" id="{A94CA1C9-5D3C-4274-A50B-2B545BA07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44075" y="3895725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Key Ingredients</a:t>
            </a:r>
          </a:p>
        </p:txBody>
      </p:sp>
      <p:sp>
        <p:nvSpPr>
          <p:cNvPr id="36" name="Kudzu root extract">
            <a:extLst xmlns:a="http://schemas.openxmlformats.org/drawingml/2006/main">
              <a:ext uri="{FF2B5EF4-FFF2-40B4-BE49-F238E27FC236}">
                <a16:creationId xmlns:a16="http://schemas.microsoft.com/office/drawing/2014/main" id="{43E07AB5-669C-419F-85D7-343A2CC67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4191000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Kudzu root extract</a:t>
            </a:r>
          </a:p>
        </p:txBody>
      </p:sp>
      <p:sp>
        <p:nvSpPr>
          <p:cNvPr id="37" name="Hovenia dulcis fruit extract">
            <a:extLst xmlns:a="http://schemas.openxmlformats.org/drawingml/2006/main">
              <a:ext uri="{FF2B5EF4-FFF2-40B4-BE49-F238E27FC236}">
                <a16:creationId xmlns:a16="http://schemas.microsoft.com/office/drawing/2014/main" id="{BB4F41D9-5B4C-436B-A77E-F0E69A167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4370784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Hovenia dulcis fruit extract</a:t>
            </a:r>
          </a:p>
        </p:txBody>
      </p:sp>
      <p:sp>
        <p:nvSpPr>
          <p:cNvPr id="38" name="Curcumin">
            <a:extLst xmlns:a="http://schemas.openxmlformats.org/drawingml/2006/main">
              <a:ext uri="{FF2B5EF4-FFF2-40B4-BE49-F238E27FC236}">
                <a16:creationId xmlns:a16="http://schemas.microsoft.com/office/drawing/2014/main" id="{45E7F746-CA09-4194-8923-6D8025D64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4550569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Curcumin</a:t>
            </a:r>
          </a:p>
        </p:txBody>
      </p:sp>
      <p:sp>
        <p:nvSpPr>
          <p:cNvPr id="39" name="Benefits">
            <a:extLst xmlns:a="http://schemas.openxmlformats.org/drawingml/2006/main">
              <a:ext uri="{FF2B5EF4-FFF2-40B4-BE49-F238E27FC236}">
                <a16:creationId xmlns:a16="http://schemas.microsoft.com/office/drawing/2014/main" id="{30A0408B-6A8B-4877-BEA1-39D60BC98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44075" y="5238750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Benefits</a:t>
            </a:r>
          </a:p>
        </p:txBody>
      </p:sp>
      <p:sp>
        <p:nvSpPr>
          <p:cNvPr id="40" name="Alcohol recovery and liver">
            <a:extLst xmlns:a="http://schemas.openxmlformats.org/drawingml/2006/main">
              <a:ext uri="{FF2B5EF4-FFF2-40B4-BE49-F238E27FC236}">
                <a16:creationId xmlns:a16="http://schemas.microsoft.com/office/drawing/2014/main" id="{FE56A9BE-F6A1-4FB6-8636-972BCC3BC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5524500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Alcohol recovery and liver</a:t>
            </a:r>
          </a:p>
        </p:txBody>
      </p:sp>
      <p:sp>
        <p:nvSpPr>
          <p:cNvPr id="41" name="detox support">
            <a:extLst xmlns:a="http://schemas.openxmlformats.org/drawingml/2006/main">
              <a:ext uri="{FF2B5EF4-FFF2-40B4-BE49-F238E27FC236}">
                <a16:creationId xmlns:a16="http://schemas.microsoft.com/office/drawing/2014/main" id="{C7D5FD7D-C257-4186-8E07-2B0511C60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5688349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detox support</a:t>
            </a:r>
          </a:p>
        </p:txBody>
      </p:sp>
      <p:sp>
        <p:nvSpPr>
          <p:cNvPr id="42" name="Antioxidant support">
            <a:extLst xmlns:a="http://schemas.openxmlformats.org/drawingml/2006/main">
              <a:ext uri="{FF2B5EF4-FFF2-40B4-BE49-F238E27FC236}">
                <a16:creationId xmlns:a16="http://schemas.microsoft.com/office/drawing/2014/main" id="{E84B0A1C-A148-4C66-A42D-B00B89130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5852198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Antioxidant support</a:t>
            </a:r>
          </a:p>
        </p:txBody>
      </p:sp>
      <p:sp>
        <p:nvSpPr>
          <p:cNvPr id="43" name="Liver health support">
            <a:extLst xmlns:a="http://schemas.openxmlformats.org/drawingml/2006/main">
              <a:ext uri="{FF2B5EF4-FFF2-40B4-BE49-F238E27FC236}">
                <a16:creationId xmlns:a16="http://schemas.microsoft.com/office/drawing/2014/main" id="{8BAD3A8A-9572-4CFB-91D0-9D5783369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6016047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Liver health support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D743623B-5D51-4FC7-B4B0-E2F7002A1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239"/>
          </a:solidFill>
          <a:ln xmlns:a="http://schemas.openxmlformats.org/drawingml/2006/main" w="0">
            <a:noFill/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F39FA0B2-CEF2-471D-9D8F-F5B16EEDF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71500"/>
            <a:ext cx="12192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A6A1"/>
          </a:solidFill>
          <a:ln xmlns:a="http://schemas.openxmlformats.org/drawingml/2006/main" w="0">
            <a:noFill/>
          </a:ln>
        </p:spPr>
      </p:sp>
      <p:pic>
        <p:nvPic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8CA523ED-DF56-4E1C-8B70-0BD63775D37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3240fd9e7b34f9b"/>
          <a:stretch xmlns:a="http://schemas.openxmlformats.org/drawingml/2006/main"/>
        </p:blipFill>
        <p:spPr>
          <a:xfrm xmlns:a="http://schemas.openxmlformats.org/drawingml/2006/main">
            <a:off x="361950" y="85725"/>
            <a:ext cx="409575" cy="409575"/>
          </a:xfrm>
          <a:prstGeom xmlns:a="http://schemas.openxmlformats.org/drawingml/2006/main" prst="rect">
            <a:avLst/>
          </a:prstGeom>
        </p:spPr>
      </p:pic>
      <p:sp>
        <p:nvSpPr>
          <p:cNvPr id="47" name="HYTAN BIO TECH">
            <a:extLst xmlns:a="http://schemas.openxmlformats.org/drawingml/2006/main">
              <a:ext uri="{FF2B5EF4-FFF2-40B4-BE49-F238E27FC236}">
                <a16:creationId xmlns:a16="http://schemas.microsoft.com/office/drawing/2014/main" id="{7915B13F-AAC3-4E8C-99B2-B991FFBFF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161925"/>
            <a:ext cx="428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HYTAN BIO TECH</a:t>
            </a:r>
          </a:p>
        </p:txBody>
      </p:sp>
      <p:sp>
        <p:nvSpPr>
          <p:cNvPr id="48" name="ORAL FILM INNOVATION">
            <a:extLst xmlns:a="http://schemas.openxmlformats.org/drawingml/2006/main">
              <a:ext uri="{FF2B5EF4-FFF2-40B4-BE49-F238E27FC236}">
                <a16:creationId xmlns:a16="http://schemas.microsoft.com/office/drawing/2014/main" id="{EEBEEFE5-541A-4B84-8DEE-F58A62B01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38125"/>
            <a:ext cx="34480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B5E3D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050" b="0">
                <a:solidFill>
                  <a:srgbClr val="B5E3DF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B5E3DF"/>
                </a:solidFill>
                <a:latin typeface="Arial"/>
                <a:ea typeface="Arial"/>
                <a:cs typeface="Arial"/>
              </a:rPr>
              <a:t>ORAL FILM INNOVATION</a:t>
            </a:r>
          </a:p>
        </p:txBody>
      </p:sp>
      <p:sp>
        <p:nvSpPr>
          <p:cNvPr id="49" name="21">
            <a:extLst xmlns:a="http://schemas.openxmlformats.org/drawingml/2006/main">
              <a:ext uri="{FF2B5EF4-FFF2-40B4-BE49-F238E27FC236}">
                <a16:creationId xmlns:a16="http://schemas.microsoft.com/office/drawing/2014/main" id="{B7E1948D-F72F-4AD5-A0EF-383EDBF5D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91925" y="6648450"/>
            <a:ext cx="28575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75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1921749135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B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1D1535C7-1B79-488E-8781-D4455AFE7BB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71aad6a78bf4ebf"/>
          <a:stretch xmlns:a="http://schemas.openxmlformats.org/drawingml/2006/main"/>
        </p:blipFill>
        <p:spPr>
          <a:xfrm xmlns:a="http://schemas.openxmlformats.org/drawingml/2006/main">
            <a:off x="0" y="670"/>
            <a:ext cx="12192000" cy="6856661"/>
          </a:xfrm>
          <a:prstGeom xmlns:a="http://schemas.openxmlformats.org/drawingml/2006/main" prst="rect">
            <a:avLst/>
          </a:prstGeom>
        </p:spPr>
      </p:pic>
      <p:sp>
        <p:nvSpPr>
          <p:cNvPr id="2" name="Category E">
            <a:extLst xmlns:a="http://schemas.openxmlformats.org/drawingml/2006/main">
              <a:ext uri="{FF2B5EF4-FFF2-40B4-BE49-F238E27FC236}">
                <a16:creationId xmlns:a16="http://schemas.microsoft.com/office/drawing/2014/main" id="{9833DE40-6661-4922-A0E1-060DF9001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52500"/>
            <a:ext cx="1285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13" b="0">
                <a:solidFill>
                  <a:srgbClr val="E8945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13" b="0">
                <a:solidFill>
                  <a:srgbClr val="E89459"/>
                </a:solidFill>
                <a:latin typeface="Arial"/>
                <a:ea typeface="Arial"/>
                <a:cs typeface="Arial"/>
              </a:defRPr>
            </a:pPr>
            <a:r>
              <a:rPr sz="1013" b="0">
                <a:solidFill>
                  <a:srgbClr val="E89459"/>
                </a:solidFill>
                <a:latin typeface="Arial"/>
                <a:ea typeface="Arial"/>
                <a:cs typeface="Arial"/>
              </a:rPr>
              <a:t>Category E</a:t>
            </a:r>
          </a:p>
        </p:txBody>
      </p:sp>
      <p:sp>
        <p:nvSpPr>
          <p:cNvPr id="3" name="Children &amp; Special Populations">
            <a:extLst xmlns:a="http://schemas.openxmlformats.org/drawingml/2006/main">
              <a:ext uri="{FF2B5EF4-FFF2-40B4-BE49-F238E27FC236}">
                <a16:creationId xmlns:a16="http://schemas.microsoft.com/office/drawing/2014/main" id="{9744C9D9-C2C3-4B93-B43E-92213A1A4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" y="1276350"/>
            <a:ext cx="8572500" cy="5057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375" b="1">
                <a:solidFill>
                  <a:srgbClr val="E8945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3375" b="1">
                <a:solidFill>
                  <a:srgbClr val="E89459"/>
                </a:solidFill>
                <a:latin typeface="Arial"/>
                <a:ea typeface="Arial"/>
                <a:cs typeface="Arial"/>
              </a:defRPr>
            </a:pPr>
            <a:r>
              <a:rPr sz="3375" b="1">
                <a:solidFill>
                  <a:srgbClr val="E89459"/>
                </a:solidFill>
                <a:latin typeface="Arial"/>
                <a:ea typeface="Arial"/>
                <a:cs typeface="Arial"/>
              </a:rPr>
              <a:t>Children &amp; Special Populations</a:t>
            </a:r>
          </a:p>
        </p:txBody>
      </p:sp>
      <p:sp>
        <p:nvSpPr>
          <p:cNvPr id="4" name="Targeted oral film nutrition for child development, pre">
            <a:extLst xmlns:a="http://schemas.openxmlformats.org/drawingml/2006/main">
              <a:ext uri="{FF2B5EF4-FFF2-40B4-BE49-F238E27FC236}">
                <a16:creationId xmlns:a16="http://schemas.microsoft.com/office/drawing/2014/main" id="{D677FBFD-C67A-4896-90EB-5E4414B93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105025"/>
            <a:ext cx="6477000" cy="1742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163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Targeted oral film nutrition for child development, pregnancy and the daily nutritional needs of</a:t>
            </a:r>
          </a:p>
        </p:txBody>
      </p:sp>
      <p:sp>
        <p:nvSpPr>
          <p:cNvPr id="5" name="middle-aged and older adults.">
            <a:extLst xmlns:a="http://schemas.openxmlformats.org/drawingml/2006/main">
              <a:ext uri="{FF2B5EF4-FFF2-40B4-BE49-F238E27FC236}">
                <a16:creationId xmlns:a16="http://schemas.microsoft.com/office/drawing/2014/main" id="{EA187373-C9AD-4E21-980A-148B493E7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92525"/>
            <a:ext cx="6477000" cy="1742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163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middle-aged and older adults.</a:t>
            </a:r>
          </a:p>
        </p:txBody>
      </p:sp>
      <p:sp>
        <p:nvSpPr>
          <p:cNvPr id="6" name="Product Range">
            <a:extLst xmlns:a="http://schemas.openxmlformats.org/drawingml/2006/main">
              <a:ext uri="{FF2B5EF4-FFF2-40B4-BE49-F238E27FC236}">
                <a16:creationId xmlns:a16="http://schemas.microsoft.com/office/drawing/2014/main" id="{175C0C21-CE08-47D8-975C-29847FF40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9520" y="3356254"/>
            <a:ext cx="3810000" cy="2247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Product Range</a:t>
            </a:r>
          </a:p>
        </p:txBody>
      </p:sp>
      <p:sp>
        <p:nvSpPr>
          <p:cNvPr id="7" name="E1">
            <a:extLst xmlns:a="http://schemas.openxmlformats.org/drawingml/2006/main">
              <a:ext uri="{FF2B5EF4-FFF2-40B4-BE49-F238E27FC236}">
                <a16:creationId xmlns:a16="http://schemas.microsoft.com/office/drawing/2014/main" id="{7590F9ED-7C13-484B-BBAD-10A6A2147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834" y="3873635"/>
            <a:ext cx="381000" cy="2606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E1</a:t>
            </a:r>
          </a:p>
        </p:txBody>
      </p:sp>
      <p:sp>
        <p:nvSpPr>
          <p:cNvPr id="8" name="Kids' Vitamin D &amp;">
            <a:extLst xmlns:a="http://schemas.openxmlformats.org/drawingml/2006/main">
              <a:ext uri="{FF2B5EF4-FFF2-40B4-BE49-F238E27FC236}">
                <a16:creationId xmlns:a16="http://schemas.microsoft.com/office/drawing/2014/main" id="{5BAA188E-EE60-446E-B62D-2CABC094F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984" y="3826010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Kids' Vitamin D &amp;</a:t>
            </a:r>
          </a:p>
        </p:txBody>
      </p:sp>
      <p:sp>
        <p:nvSpPr>
          <p:cNvPr id="9" name="Calcium">
            <a:extLst xmlns:a="http://schemas.openxmlformats.org/drawingml/2006/main">
              <a:ext uri="{FF2B5EF4-FFF2-40B4-BE49-F238E27FC236}">
                <a16:creationId xmlns:a16="http://schemas.microsoft.com/office/drawing/2014/main" id="{63927368-5FF3-4CD3-9544-532B36B2C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984" y="3953836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Calcium</a:t>
            </a:r>
          </a:p>
        </p:txBody>
      </p:sp>
      <p:sp>
        <p:nvSpPr>
          <p:cNvPr id="10" name="E2">
            <a:extLst xmlns:a="http://schemas.openxmlformats.org/drawingml/2006/main">
              <a:ext uri="{FF2B5EF4-FFF2-40B4-BE49-F238E27FC236}">
                <a16:creationId xmlns:a16="http://schemas.microsoft.com/office/drawing/2014/main" id="{E78B59ED-569A-4A6F-A515-3171AA25E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64063" y="3873635"/>
            <a:ext cx="381000" cy="2606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E2</a:t>
            </a:r>
          </a:p>
        </p:txBody>
      </p:sp>
      <p:sp>
        <p:nvSpPr>
          <p:cNvPr id="11" name="Kids' DHA Film">
            <a:extLst xmlns:a="http://schemas.openxmlformats.org/drawingml/2006/main">
              <a:ext uri="{FF2B5EF4-FFF2-40B4-BE49-F238E27FC236}">
                <a16:creationId xmlns:a16="http://schemas.microsoft.com/office/drawing/2014/main" id="{26AC8276-05B1-45A8-8071-320EBC0A1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02213" y="3826010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Kids' DHA Film</a:t>
            </a:r>
          </a:p>
        </p:txBody>
      </p:sp>
      <p:sp>
        <p:nvSpPr>
          <p:cNvPr id="12" name="E3">
            <a:extLst xmlns:a="http://schemas.openxmlformats.org/drawingml/2006/main">
              <a:ext uri="{FF2B5EF4-FFF2-40B4-BE49-F238E27FC236}">
                <a16:creationId xmlns:a16="http://schemas.microsoft.com/office/drawing/2014/main" id="{63C29954-363C-4E1C-BE9B-7E0C2191F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61310" y="3873635"/>
            <a:ext cx="381000" cy="2606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E3</a:t>
            </a:r>
          </a:p>
        </p:txBody>
      </p:sp>
      <p:sp>
        <p:nvSpPr>
          <p:cNvPr id="13" name="Kids' Vitamin C">
            <a:extLst xmlns:a="http://schemas.openxmlformats.org/drawingml/2006/main">
              <a:ext uri="{FF2B5EF4-FFF2-40B4-BE49-F238E27FC236}">
                <a16:creationId xmlns:a16="http://schemas.microsoft.com/office/drawing/2014/main" id="{231DD4A0-C80D-403C-84E8-8572F1780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9460" y="3826010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Kids' Vitamin C</a:t>
            </a:r>
          </a:p>
        </p:txBody>
      </p:sp>
      <p:sp>
        <p:nvSpPr>
          <p:cNvPr id="14" name="Immunity">
            <a:extLst xmlns:a="http://schemas.openxmlformats.org/drawingml/2006/main">
              <a:ext uri="{FF2B5EF4-FFF2-40B4-BE49-F238E27FC236}">
                <a16:creationId xmlns:a16="http://schemas.microsoft.com/office/drawing/2014/main" id="{D5D8AF56-75AC-4AD7-9BDC-D9144CD59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9460" y="3953836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Immunity</a:t>
            </a:r>
          </a:p>
        </p:txBody>
      </p:sp>
      <p:sp>
        <p:nvSpPr>
          <p:cNvPr id="15" name="E4">
            <a:extLst xmlns:a="http://schemas.openxmlformats.org/drawingml/2006/main">
              <a:ext uri="{FF2B5EF4-FFF2-40B4-BE49-F238E27FC236}">
                <a16:creationId xmlns:a16="http://schemas.microsoft.com/office/drawing/2014/main" id="{1E3E58AC-B76D-4E76-9084-3EF7D5746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8530" y="3873635"/>
            <a:ext cx="381000" cy="2606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E4</a:t>
            </a:r>
          </a:p>
        </p:txBody>
      </p:sp>
      <p:sp>
        <p:nvSpPr>
          <p:cNvPr id="16" name="Kids' Zinc Growth">
            <a:extLst xmlns:a="http://schemas.openxmlformats.org/drawingml/2006/main">
              <a:ext uri="{FF2B5EF4-FFF2-40B4-BE49-F238E27FC236}">
                <a16:creationId xmlns:a16="http://schemas.microsoft.com/office/drawing/2014/main" id="{A6D9D624-4ADF-4995-957A-762E886E3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6680" y="3826010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Kids' Zinc Growth</a:t>
            </a:r>
          </a:p>
        </p:txBody>
      </p:sp>
      <p:sp>
        <p:nvSpPr>
          <p:cNvPr id="17" name="E5">
            <a:extLst xmlns:a="http://schemas.openxmlformats.org/drawingml/2006/main">
              <a:ext uri="{FF2B5EF4-FFF2-40B4-BE49-F238E27FC236}">
                <a16:creationId xmlns:a16="http://schemas.microsoft.com/office/drawing/2014/main" id="{4CA58995-7E87-4B5E-8A80-605496844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845" y="4548293"/>
            <a:ext cx="381000" cy="2606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E5</a:t>
            </a:r>
          </a:p>
        </p:txBody>
      </p:sp>
      <p:sp>
        <p:nvSpPr>
          <p:cNvPr id="18" name="Kids' Multivitamin">
            <a:extLst xmlns:a="http://schemas.openxmlformats.org/drawingml/2006/main">
              <a:ext uri="{FF2B5EF4-FFF2-40B4-BE49-F238E27FC236}">
                <a16:creationId xmlns:a16="http://schemas.microsoft.com/office/drawing/2014/main" id="{17D27C15-50AC-4271-8148-B04941DAD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995" y="4500668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Kids' Multivitamin</a:t>
            </a:r>
          </a:p>
        </p:txBody>
      </p:sp>
      <p:sp>
        <p:nvSpPr>
          <p:cNvPr id="19" name="Film">
            <a:extLst xmlns:a="http://schemas.openxmlformats.org/drawingml/2006/main">
              <a:ext uri="{FF2B5EF4-FFF2-40B4-BE49-F238E27FC236}">
                <a16:creationId xmlns:a16="http://schemas.microsoft.com/office/drawing/2014/main" id="{DD1A9104-A318-4DDD-90CB-72CD68F34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995" y="4628493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Film</a:t>
            </a:r>
          </a:p>
        </p:txBody>
      </p:sp>
      <p:sp>
        <p:nvSpPr>
          <p:cNvPr id="20" name="E6">
            <a:extLst xmlns:a="http://schemas.openxmlformats.org/drawingml/2006/main">
              <a:ext uri="{FF2B5EF4-FFF2-40B4-BE49-F238E27FC236}">
                <a16:creationId xmlns:a16="http://schemas.microsoft.com/office/drawing/2014/main" id="{6532AF96-BF47-4881-B056-628314D09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64033" y="4548293"/>
            <a:ext cx="381000" cy="2606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E6</a:t>
            </a:r>
          </a:p>
        </p:txBody>
      </p:sp>
      <p:sp>
        <p:nvSpPr>
          <p:cNvPr id="21" name="Prenatal Folic Acid">
            <a:extLst xmlns:a="http://schemas.openxmlformats.org/drawingml/2006/main">
              <a:ext uri="{FF2B5EF4-FFF2-40B4-BE49-F238E27FC236}">
                <a16:creationId xmlns:a16="http://schemas.microsoft.com/office/drawing/2014/main" id="{5094A434-247C-42A0-ADA0-CDCF4AB2D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02183" y="4500668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Prenatal Folic Acid</a:t>
            </a:r>
          </a:p>
        </p:txBody>
      </p:sp>
      <p:sp>
        <p:nvSpPr>
          <p:cNvPr id="22" name="Film">
            <a:extLst xmlns:a="http://schemas.openxmlformats.org/drawingml/2006/main">
              <a:ext uri="{FF2B5EF4-FFF2-40B4-BE49-F238E27FC236}">
                <a16:creationId xmlns:a16="http://schemas.microsoft.com/office/drawing/2014/main" id="{34AA26AF-DD54-448F-986F-313AF9D17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02183" y="4628493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Film</a:t>
            </a:r>
          </a:p>
        </p:txBody>
      </p:sp>
      <p:sp>
        <p:nvSpPr>
          <p:cNvPr id="23" name="E7">
            <a:extLst xmlns:a="http://schemas.openxmlformats.org/drawingml/2006/main">
              <a:ext uri="{FF2B5EF4-FFF2-40B4-BE49-F238E27FC236}">
                <a16:creationId xmlns:a16="http://schemas.microsoft.com/office/drawing/2014/main" id="{7A74BB34-DD15-4CDD-8D88-0B8E885B0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61309" y="4548293"/>
            <a:ext cx="381000" cy="2606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E7</a:t>
            </a:r>
          </a:p>
        </p:txBody>
      </p:sp>
      <p:sp>
        <p:nvSpPr>
          <p:cNvPr id="24" name="Prenatal Iron Film">
            <a:extLst xmlns:a="http://schemas.openxmlformats.org/drawingml/2006/main">
              <a:ext uri="{FF2B5EF4-FFF2-40B4-BE49-F238E27FC236}">
                <a16:creationId xmlns:a16="http://schemas.microsoft.com/office/drawing/2014/main" id="{E7F8A6DF-E6D5-4736-A6B3-E749CAE38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9459" y="4500668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Prenatal Iron Film</a:t>
            </a:r>
          </a:p>
        </p:txBody>
      </p:sp>
      <p:sp>
        <p:nvSpPr>
          <p:cNvPr id="25" name="E8">
            <a:extLst xmlns:a="http://schemas.openxmlformats.org/drawingml/2006/main">
              <a:ext uri="{FF2B5EF4-FFF2-40B4-BE49-F238E27FC236}">
                <a16:creationId xmlns:a16="http://schemas.microsoft.com/office/drawing/2014/main" id="{C35F607B-3674-46B6-9CF7-60A9902F2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8471" y="4548293"/>
            <a:ext cx="381000" cy="2606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E8</a:t>
            </a:r>
          </a:p>
        </p:txBody>
      </p:sp>
      <p:sp>
        <p:nvSpPr>
          <p:cNvPr id="26" name="Senior">
            <a:extLst xmlns:a="http://schemas.openxmlformats.org/drawingml/2006/main">
              <a:ext uri="{FF2B5EF4-FFF2-40B4-BE49-F238E27FC236}">
                <a16:creationId xmlns:a16="http://schemas.microsoft.com/office/drawing/2014/main" id="{E4E6D0BB-1F0D-4F4F-8CDB-FD30EE330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6621" y="4500668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Senior</a:t>
            </a:r>
          </a:p>
        </p:txBody>
      </p:sp>
      <p:sp>
        <p:nvSpPr>
          <p:cNvPr id="27" name="Multivitamin Film">
            <a:extLst xmlns:a="http://schemas.openxmlformats.org/drawingml/2006/main">
              <a:ext uri="{FF2B5EF4-FFF2-40B4-BE49-F238E27FC236}">
                <a16:creationId xmlns:a16="http://schemas.microsoft.com/office/drawing/2014/main" id="{2853817D-3E9C-44AC-B1A8-B0A0E530A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6621" y="4628493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Multivitamin Film</a:t>
            </a:r>
          </a:p>
        </p:txBody>
      </p:sp>
      <p:sp>
        <p:nvSpPr>
          <p:cNvPr id="28" name="Key Benefits">
            <a:extLst xmlns:a="http://schemas.openxmlformats.org/drawingml/2006/main">
              <a:ext uri="{FF2B5EF4-FFF2-40B4-BE49-F238E27FC236}">
                <a16:creationId xmlns:a16="http://schemas.microsoft.com/office/drawing/2014/main" id="{6B68F6A0-EF34-4B4B-9D78-B2FFA253E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421" y="5240093"/>
            <a:ext cx="3810000" cy="2247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Key Benefits</a:t>
            </a:r>
          </a:p>
        </p:txBody>
      </p:sp>
      <p:sp>
        <p:nvSpPr>
          <p:cNvPr id="29" name="Bone health">
            <a:extLst xmlns:a="http://schemas.openxmlformats.org/drawingml/2006/main">
              <a:ext uri="{FF2B5EF4-FFF2-40B4-BE49-F238E27FC236}">
                <a16:creationId xmlns:a16="http://schemas.microsoft.com/office/drawing/2014/main" id="{D2A87981-F314-471A-8CEA-1BA9D5684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5810250"/>
            <a:ext cx="723900" cy="1348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Bone health</a:t>
            </a:r>
          </a:p>
        </p:txBody>
      </p:sp>
      <p:sp>
        <p:nvSpPr>
          <p:cNvPr id="30" name="Brain development">
            <a:extLst xmlns:a="http://schemas.openxmlformats.org/drawingml/2006/main">
              <a:ext uri="{FF2B5EF4-FFF2-40B4-BE49-F238E27FC236}">
                <a16:creationId xmlns:a16="http://schemas.microsoft.com/office/drawing/2014/main" id="{96AFA9E6-338C-4902-9E75-0C647232F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86025" y="5810250"/>
            <a:ext cx="981075" cy="1348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Brain development</a:t>
            </a:r>
          </a:p>
        </p:txBody>
      </p:sp>
      <p:sp>
        <p:nvSpPr>
          <p:cNvPr id="31" name="Immunity &amp; growth">
            <a:extLst xmlns:a="http://schemas.openxmlformats.org/drawingml/2006/main">
              <a:ext uri="{FF2B5EF4-FFF2-40B4-BE49-F238E27FC236}">
                <a16:creationId xmlns:a16="http://schemas.microsoft.com/office/drawing/2014/main" id="{BE581532-00D6-4E9A-BE9B-3132A7332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71950" y="5810250"/>
            <a:ext cx="1104900" cy="1348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Immunity &amp; growth</a:t>
            </a:r>
          </a:p>
        </p:txBody>
      </p:sp>
      <p:sp>
        <p:nvSpPr>
          <p:cNvPr id="32" name="Prenatal">
            <a:extLst xmlns:a="http://schemas.openxmlformats.org/drawingml/2006/main">
              <a:ext uri="{FF2B5EF4-FFF2-40B4-BE49-F238E27FC236}">
                <a16:creationId xmlns:a16="http://schemas.microsoft.com/office/drawing/2014/main" id="{78B6B6D3-8B4D-494C-956D-596982BEF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0275" y="5810250"/>
            <a:ext cx="695325" cy="1348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Prenatal</a:t>
            </a:r>
          </a:p>
        </p:txBody>
      </p:sp>
      <p:sp>
        <p:nvSpPr>
          <p:cNvPr id="33" name="nutrition">
            <a:extLst xmlns:a="http://schemas.openxmlformats.org/drawingml/2006/main">
              <a:ext uri="{FF2B5EF4-FFF2-40B4-BE49-F238E27FC236}">
                <a16:creationId xmlns:a16="http://schemas.microsoft.com/office/drawing/2014/main" id="{67C4113D-4637-44E5-AF2A-478A09C57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0275" y="5940552"/>
            <a:ext cx="695325" cy="1348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nutrition</a:t>
            </a:r>
          </a:p>
        </p:txBody>
      </p:sp>
      <p:sp>
        <p:nvSpPr>
          <p:cNvPr id="34" name="Nutrition for">
            <a:extLst xmlns:a="http://schemas.openxmlformats.org/drawingml/2006/main">
              <a:ext uri="{FF2B5EF4-FFF2-40B4-BE49-F238E27FC236}">
                <a16:creationId xmlns:a16="http://schemas.microsoft.com/office/drawing/2014/main" id="{FAED4528-3EAD-4949-818B-97717B7E5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9975" y="5810250"/>
            <a:ext cx="790575" cy="1348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Nutrition for</a:t>
            </a:r>
          </a:p>
        </p:txBody>
      </p:sp>
      <p:sp>
        <p:nvSpPr>
          <p:cNvPr id="35" name="older adults">
            <a:extLst xmlns:a="http://schemas.openxmlformats.org/drawingml/2006/main">
              <a:ext uri="{FF2B5EF4-FFF2-40B4-BE49-F238E27FC236}">
                <a16:creationId xmlns:a16="http://schemas.microsoft.com/office/drawing/2014/main" id="{8690BD1C-BF7A-406E-A303-23546F607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9975" y="5940552"/>
            <a:ext cx="790575" cy="1348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older adults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51BB82CA-0C17-4ABB-923F-338925E02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239"/>
          </a:solidFill>
          <a:ln xmlns:a="http://schemas.openxmlformats.org/drawingml/2006/main" w="0">
            <a:noFill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08A70E0B-8781-447B-8B12-2D7BD0013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71500"/>
            <a:ext cx="12192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A6A1"/>
          </a:solidFill>
          <a:ln xmlns:a="http://schemas.openxmlformats.org/drawingml/2006/main" w="0">
            <a:noFill/>
          </a:ln>
        </p:spPr>
      </p:sp>
      <p:pic>
        <p:nvPic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0B2D09BF-8848-4732-8D15-2EA53FD2538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e5ca04c88ca4235"/>
          <a:stretch xmlns:a="http://schemas.openxmlformats.org/drawingml/2006/main"/>
        </p:blipFill>
        <p:spPr>
          <a:xfrm xmlns:a="http://schemas.openxmlformats.org/drawingml/2006/main">
            <a:off x="361950" y="85725"/>
            <a:ext cx="409575" cy="409575"/>
          </a:xfrm>
          <a:prstGeom xmlns:a="http://schemas.openxmlformats.org/drawingml/2006/main" prst="rect">
            <a:avLst/>
          </a:prstGeom>
        </p:spPr>
      </p:pic>
      <p:sp>
        <p:nvSpPr>
          <p:cNvPr id="39" name="HYTAN BIO TECH">
            <a:extLst xmlns:a="http://schemas.openxmlformats.org/drawingml/2006/main">
              <a:ext uri="{FF2B5EF4-FFF2-40B4-BE49-F238E27FC236}">
                <a16:creationId xmlns:a16="http://schemas.microsoft.com/office/drawing/2014/main" id="{E99B0810-EDB2-4710-9D6D-7D53795B9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161925"/>
            <a:ext cx="428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HYTAN BIO TECH</a:t>
            </a:r>
          </a:p>
        </p:txBody>
      </p:sp>
      <p:sp>
        <p:nvSpPr>
          <p:cNvPr id="40" name="ORAL FILM INNOVATION">
            <a:extLst xmlns:a="http://schemas.openxmlformats.org/drawingml/2006/main">
              <a:ext uri="{FF2B5EF4-FFF2-40B4-BE49-F238E27FC236}">
                <a16:creationId xmlns:a16="http://schemas.microsoft.com/office/drawing/2014/main" id="{AA7C19EB-A2F3-42B6-BAC4-062261A4A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38125"/>
            <a:ext cx="34480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B5E3D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050" b="0">
                <a:solidFill>
                  <a:srgbClr val="B5E3DF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B5E3DF"/>
                </a:solidFill>
                <a:latin typeface="Arial"/>
                <a:ea typeface="Arial"/>
                <a:cs typeface="Arial"/>
              </a:rPr>
              <a:t>ORAL FILM INNOVATION</a:t>
            </a:r>
          </a:p>
        </p:txBody>
      </p:sp>
      <p:sp>
        <p:nvSpPr>
          <p:cNvPr id="41" name="22">
            <a:extLst xmlns:a="http://schemas.openxmlformats.org/drawingml/2006/main">
              <a:ext uri="{FF2B5EF4-FFF2-40B4-BE49-F238E27FC236}">
                <a16:creationId xmlns:a16="http://schemas.microsoft.com/office/drawing/2014/main" id="{7C393CA0-745E-4D17-956C-91DE55E41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91925" y="6648450"/>
            <a:ext cx="28575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75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390050765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B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54C89FC0-2F6F-4516-8C6E-8E03B878D77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fd8ab4240e0416f"/>
          <a:stretch xmlns:a="http://schemas.openxmlformats.org/drawingml/2006/main"/>
        </p:blipFill>
        <p:spPr>
          <a:xfrm xmlns:a="http://schemas.openxmlformats.org/drawingml/2006/main">
            <a:off x="0" y="670"/>
            <a:ext cx="12192000" cy="6856661"/>
          </a:xfrm>
          <a:prstGeom xmlns:a="http://schemas.openxmlformats.org/drawingml/2006/main" prst="rect">
            <a:avLst/>
          </a:prstGeom>
        </p:spPr>
      </p:pic>
      <p:sp>
        <p:nvSpPr>
          <p:cNvPr id="2" name="Children &amp; Special Populations">
            <a:extLst xmlns:a="http://schemas.openxmlformats.org/drawingml/2006/main">
              <a:ext uri="{FF2B5EF4-FFF2-40B4-BE49-F238E27FC236}">
                <a16:creationId xmlns:a16="http://schemas.microsoft.com/office/drawing/2014/main" id="{3B06C97D-A4A5-4D88-AE94-3ADFEEFAA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742950"/>
            <a:ext cx="11334750" cy="4495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000" b="1">
                <a:solidFill>
                  <a:srgbClr val="E8945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3000" b="1">
                <a:solidFill>
                  <a:srgbClr val="E89459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E89459"/>
                </a:solidFill>
                <a:latin typeface="Arial"/>
                <a:ea typeface="Arial"/>
                <a:cs typeface="Arial"/>
              </a:rPr>
              <a:t>Children &amp; Special Populations</a:t>
            </a:r>
          </a:p>
        </p:txBody>
      </p:sp>
      <p:sp>
        <p:nvSpPr>
          <p:cNvPr id="3" name="Targeted oral film nutrition for child development, pre">
            <a:extLst xmlns:a="http://schemas.openxmlformats.org/drawingml/2006/main">
              <a:ext uri="{FF2B5EF4-FFF2-40B4-BE49-F238E27FC236}">
                <a16:creationId xmlns:a16="http://schemas.microsoft.com/office/drawing/2014/main" id="{5E1719A9-66B6-4F1E-B375-0A79658B0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" y="1352550"/>
            <a:ext cx="11306175" cy="1708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4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14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Targeted oral film nutrition for child development, pregnancy and the daily nutritional needs of middle-aged and older adults.</a:t>
            </a:r>
          </a:p>
        </p:txBody>
      </p:sp>
      <p:sp>
        <p:nvSpPr>
          <p:cNvPr id="4" name="E1">
            <a:extLst xmlns:a="http://schemas.openxmlformats.org/drawingml/2006/main">
              <a:ext uri="{FF2B5EF4-FFF2-40B4-BE49-F238E27FC236}">
                <a16:creationId xmlns:a16="http://schemas.microsoft.com/office/drawing/2014/main" id="{5B1BD1F1-D3BA-4648-8FDA-9129BD912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93357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E8945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2250" b="1">
                <a:solidFill>
                  <a:srgbClr val="E89459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E89459"/>
                </a:solidFill>
                <a:latin typeface="Arial"/>
                <a:ea typeface="Arial"/>
                <a:cs typeface="Arial"/>
              </a:rPr>
              <a:t>E1</a:t>
            </a:r>
          </a:p>
        </p:txBody>
      </p:sp>
      <p:sp>
        <p:nvSpPr>
          <p:cNvPr id="5" name="Children's Vitamin D &amp;">
            <a:extLst xmlns:a="http://schemas.openxmlformats.org/drawingml/2006/main">
              <a:ext uri="{FF2B5EF4-FFF2-40B4-BE49-F238E27FC236}">
                <a16:creationId xmlns:a16="http://schemas.microsoft.com/office/drawing/2014/main" id="{8B8686CE-8C40-4E19-830E-8FC33D6EF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2590800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Children's Vitamin D &amp;</a:t>
            </a:r>
          </a:p>
        </p:txBody>
      </p:sp>
      <p:sp>
        <p:nvSpPr>
          <p:cNvPr id="6" name="Calcium">
            <a:extLst xmlns:a="http://schemas.openxmlformats.org/drawingml/2006/main">
              <a:ext uri="{FF2B5EF4-FFF2-40B4-BE49-F238E27FC236}">
                <a16:creationId xmlns:a16="http://schemas.microsoft.com/office/drawing/2014/main" id="{FF0BAAD1-2126-4549-9DC4-37AEBA95E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2840507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Calcium</a:t>
            </a:r>
          </a:p>
        </p:txBody>
      </p:sp>
      <p:sp>
        <p:nvSpPr>
          <p:cNvPr id="7" name="Oral Dissolving Film">
            <a:extLst xmlns:a="http://schemas.openxmlformats.org/drawingml/2006/main">
              <a:ext uri="{FF2B5EF4-FFF2-40B4-BE49-F238E27FC236}">
                <a16:creationId xmlns:a16="http://schemas.microsoft.com/office/drawing/2014/main" id="{19588528-EF65-435F-BE2C-7A8B2DA71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3219450"/>
            <a:ext cx="2419350" cy="1685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Oral Dissolving Film</a:t>
            </a:r>
          </a:p>
        </p:txBody>
      </p:sp>
      <p:sp>
        <p:nvSpPr>
          <p:cNvPr id="8" name="Key Ingredients">
            <a:extLst xmlns:a="http://schemas.openxmlformats.org/drawingml/2006/main">
              <a:ext uri="{FF2B5EF4-FFF2-40B4-BE49-F238E27FC236}">
                <a16:creationId xmlns:a16="http://schemas.microsoft.com/office/drawing/2014/main" id="{FDC7E2BE-F167-43AE-AAF3-B343155D5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3895725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Key Ingredients</a:t>
            </a:r>
          </a:p>
        </p:txBody>
      </p:sp>
      <p:sp>
        <p:nvSpPr>
          <p:cNvPr id="9" name="Vitamin D3">
            <a:extLst xmlns:a="http://schemas.openxmlformats.org/drawingml/2006/main">
              <a:ext uri="{FF2B5EF4-FFF2-40B4-BE49-F238E27FC236}">
                <a16:creationId xmlns:a16="http://schemas.microsoft.com/office/drawing/2014/main" id="{29FF7340-1107-4EC9-8CB8-8ED55B6BD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4191000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Vitamin D3</a:t>
            </a:r>
          </a:p>
        </p:txBody>
      </p:sp>
      <p:sp>
        <p:nvSpPr>
          <p:cNvPr id="10" name="Calcium">
            <a:extLst xmlns:a="http://schemas.openxmlformats.org/drawingml/2006/main">
              <a:ext uri="{FF2B5EF4-FFF2-40B4-BE49-F238E27FC236}">
                <a16:creationId xmlns:a16="http://schemas.microsoft.com/office/drawing/2014/main" id="{597ECE55-B917-4FE6-B2B0-E1DDA2C08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4370784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Calcium</a:t>
            </a:r>
          </a:p>
        </p:txBody>
      </p:sp>
      <p:sp>
        <p:nvSpPr>
          <p:cNvPr id="11" name="Benefits">
            <a:extLst xmlns:a="http://schemas.openxmlformats.org/drawingml/2006/main">
              <a:ext uri="{FF2B5EF4-FFF2-40B4-BE49-F238E27FC236}">
                <a16:creationId xmlns:a16="http://schemas.microsoft.com/office/drawing/2014/main" id="{CEBDE5DB-F17C-409C-AC43-AE555B860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5238750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Benefits</a:t>
            </a:r>
          </a:p>
        </p:txBody>
      </p:sp>
      <p:sp>
        <p:nvSpPr>
          <p:cNvPr id="12" name="Bone health">
            <a:extLst xmlns:a="http://schemas.openxmlformats.org/drawingml/2006/main">
              <a:ext uri="{FF2B5EF4-FFF2-40B4-BE49-F238E27FC236}">
                <a16:creationId xmlns:a16="http://schemas.microsoft.com/office/drawing/2014/main" id="{28A98A17-1DF3-4B40-9E4D-9BFD38F4A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5524500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Bone health</a:t>
            </a:r>
          </a:p>
        </p:txBody>
      </p:sp>
      <p:sp>
        <p:nvSpPr>
          <p:cNvPr id="13" name="Healthy growth support">
            <a:extLst xmlns:a="http://schemas.openxmlformats.org/drawingml/2006/main">
              <a:ext uri="{FF2B5EF4-FFF2-40B4-BE49-F238E27FC236}">
                <a16:creationId xmlns:a16="http://schemas.microsoft.com/office/drawing/2014/main" id="{54647976-D80E-481B-8AB5-24C9D9953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5688349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Healthy growth support</a:t>
            </a:r>
          </a:p>
        </p:txBody>
      </p:sp>
      <p:sp>
        <p:nvSpPr>
          <p:cNvPr id="14" name="Dental development support">
            <a:extLst xmlns:a="http://schemas.openxmlformats.org/drawingml/2006/main">
              <a:ext uri="{FF2B5EF4-FFF2-40B4-BE49-F238E27FC236}">
                <a16:creationId xmlns:a16="http://schemas.microsoft.com/office/drawing/2014/main" id="{529B2C23-A85F-4C95-9C64-B8F6D2314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5852198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Dental development support</a:t>
            </a:r>
          </a:p>
        </p:txBody>
      </p:sp>
      <p:sp>
        <p:nvSpPr>
          <p:cNvPr id="15" name="E2">
            <a:extLst xmlns:a="http://schemas.openxmlformats.org/drawingml/2006/main">
              <a:ext uri="{FF2B5EF4-FFF2-40B4-BE49-F238E27FC236}">
                <a16:creationId xmlns:a16="http://schemas.microsoft.com/office/drawing/2014/main" id="{27F30117-3236-44FD-92CC-5EBA15A49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4825" y="193357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E8945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2250" b="1">
                <a:solidFill>
                  <a:srgbClr val="E89459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E89459"/>
                </a:solidFill>
                <a:latin typeface="Arial"/>
                <a:ea typeface="Arial"/>
                <a:cs typeface="Arial"/>
              </a:rPr>
              <a:t>E2</a:t>
            </a:r>
          </a:p>
        </p:txBody>
      </p:sp>
      <p:sp>
        <p:nvSpPr>
          <p:cNvPr id="16" name="Children's DHA">
            <a:extLst xmlns:a="http://schemas.openxmlformats.org/drawingml/2006/main">
              <a:ext uri="{FF2B5EF4-FFF2-40B4-BE49-F238E27FC236}">
                <a16:creationId xmlns:a16="http://schemas.microsoft.com/office/drawing/2014/main" id="{E3234815-468F-4E96-BA34-889D19914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2590800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Children's DHA</a:t>
            </a:r>
          </a:p>
        </p:txBody>
      </p:sp>
      <p:sp>
        <p:nvSpPr>
          <p:cNvPr id="17" name="Oral Dissolving Film">
            <a:extLst xmlns:a="http://schemas.openxmlformats.org/drawingml/2006/main">
              <a:ext uri="{FF2B5EF4-FFF2-40B4-BE49-F238E27FC236}">
                <a16:creationId xmlns:a16="http://schemas.microsoft.com/office/drawing/2014/main" id="{7429FC69-AF4F-42A5-B577-BF1B83AC7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3219450"/>
            <a:ext cx="2419350" cy="1685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Oral Dissolving Film</a:t>
            </a:r>
          </a:p>
        </p:txBody>
      </p:sp>
      <p:sp>
        <p:nvSpPr>
          <p:cNvPr id="18" name="Key Ingredients">
            <a:extLst xmlns:a="http://schemas.openxmlformats.org/drawingml/2006/main">
              <a:ext uri="{FF2B5EF4-FFF2-40B4-BE49-F238E27FC236}">
                <a16:creationId xmlns:a16="http://schemas.microsoft.com/office/drawing/2014/main" id="{7870877E-55B5-4EE3-9BA4-7474A665F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1925" y="3895725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Key Ingredients</a:t>
            </a:r>
          </a:p>
        </p:txBody>
      </p:sp>
      <p:sp>
        <p:nvSpPr>
          <p:cNvPr id="19" name="DHA">
            <a:extLst xmlns:a="http://schemas.openxmlformats.org/drawingml/2006/main">
              <a:ext uri="{FF2B5EF4-FFF2-40B4-BE49-F238E27FC236}">
                <a16:creationId xmlns:a16="http://schemas.microsoft.com/office/drawing/2014/main" id="{3543DB9A-EAD4-4929-AE6A-29C47EF1C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4191000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DHA</a:t>
            </a:r>
          </a:p>
        </p:txBody>
      </p:sp>
      <p:sp>
        <p:nvSpPr>
          <p:cNvPr id="20" name="Benefits">
            <a:extLst xmlns:a="http://schemas.openxmlformats.org/drawingml/2006/main">
              <a:ext uri="{FF2B5EF4-FFF2-40B4-BE49-F238E27FC236}">
                <a16:creationId xmlns:a16="http://schemas.microsoft.com/office/drawing/2014/main" id="{9C7163C9-4E7A-4ABA-BADA-2E1D12FAC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1925" y="5238750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Benefits</a:t>
            </a:r>
          </a:p>
        </p:txBody>
      </p:sp>
      <p:sp>
        <p:nvSpPr>
          <p:cNvPr id="21" name="Brain development support">
            <a:extLst xmlns:a="http://schemas.openxmlformats.org/drawingml/2006/main">
              <a:ext uri="{FF2B5EF4-FFF2-40B4-BE49-F238E27FC236}">
                <a16:creationId xmlns:a16="http://schemas.microsoft.com/office/drawing/2014/main" id="{18CAFC5C-B186-41DA-A8CD-1020675DE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5524500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Brain development support</a:t>
            </a:r>
          </a:p>
        </p:txBody>
      </p:sp>
      <p:sp>
        <p:nvSpPr>
          <p:cNvPr id="22" name="Cognitive development">
            <a:extLst xmlns:a="http://schemas.openxmlformats.org/drawingml/2006/main">
              <a:ext uri="{FF2B5EF4-FFF2-40B4-BE49-F238E27FC236}">
                <a16:creationId xmlns:a16="http://schemas.microsoft.com/office/drawing/2014/main" id="{B3FF7358-46B3-4600-9C5E-58F6686FE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5688349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Cognitive development</a:t>
            </a:r>
          </a:p>
        </p:txBody>
      </p:sp>
      <p:sp>
        <p:nvSpPr>
          <p:cNvPr id="23" name="Nervous system support">
            <a:extLst xmlns:a="http://schemas.openxmlformats.org/drawingml/2006/main">
              <a:ext uri="{FF2B5EF4-FFF2-40B4-BE49-F238E27FC236}">
                <a16:creationId xmlns:a16="http://schemas.microsoft.com/office/drawing/2014/main" id="{94CE368F-0878-4DB6-8774-468D7A5F1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5852198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Nervous system support</a:t>
            </a:r>
          </a:p>
        </p:txBody>
      </p:sp>
      <p:sp>
        <p:nvSpPr>
          <p:cNvPr id="24" name="E3">
            <a:extLst xmlns:a="http://schemas.openxmlformats.org/drawingml/2006/main">
              <a:ext uri="{FF2B5EF4-FFF2-40B4-BE49-F238E27FC236}">
                <a16:creationId xmlns:a16="http://schemas.microsoft.com/office/drawing/2014/main" id="{F746E9AE-9BF9-429E-8473-854C71241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193357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E8945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2250" b="1">
                <a:solidFill>
                  <a:srgbClr val="E89459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E89459"/>
                </a:solidFill>
                <a:latin typeface="Arial"/>
                <a:ea typeface="Arial"/>
                <a:cs typeface="Arial"/>
              </a:rPr>
              <a:t>E3</a:t>
            </a:r>
          </a:p>
        </p:txBody>
      </p:sp>
      <p:sp>
        <p:nvSpPr>
          <p:cNvPr id="25" name="Children's Vitamin C">
            <a:extLst xmlns:a="http://schemas.openxmlformats.org/drawingml/2006/main">
              <a:ext uri="{FF2B5EF4-FFF2-40B4-BE49-F238E27FC236}">
                <a16:creationId xmlns:a16="http://schemas.microsoft.com/office/drawing/2014/main" id="{2425F683-ED37-4ED6-8A4F-2D1B8903F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5075" y="2590800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Children's Vitamin C</a:t>
            </a:r>
          </a:p>
        </p:txBody>
      </p:sp>
      <p:sp>
        <p:nvSpPr>
          <p:cNvPr id="26" name="Immunity">
            <a:extLst xmlns:a="http://schemas.openxmlformats.org/drawingml/2006/main">
              <a:ext uri="{FF2B5EF4-FFF2-40B4-BE49-F238E27FC236}">
                <a16:creationId xmlns:a16="http://schemas.microsoft.com/office/drawing/2014/main" id="{FA142857-4FE8-4148-B645-5FBE87A4B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5075" y="2840507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Immunity</a:t>
            </a:r>
          </a:p>
        </p:txBody>
      </p:sp>
      <p:sp>
        <p:nvSpPr>
          <p:cNvPr id="27" name="Oral Dissolving Film">
            <a:extLst xmlns:a="http://schemas.openxmlformats.org/drawingml/2006/main">
              <a:ext uri="{FF2B5EF4-FFF2-40B4-BE49-F238E27FC236}">
                <a16:creationId xmlns:a16="http://schemas.microsoft.com/office/drawing/2014/main" id="{8DA53822-2F3F-42E8-9E5E-AD4B31C4B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5075" y="3219450"/>
            <a:ext cx="2419350" cy="1685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Oral Dissolving Film</a:t>
            </a:r>
          </a:p>
        </p:txBody>
      </p:sp>
      <p:sp>
        <p:nvSpPr>
          <p:cNvPr id="28" name="Key Ingredients">
            <a:extLst xmlns:a="http://schemas.openxmlformats.org/drawingml/2006/main">
              <a:ext uri="{FF2B5EF4-FFF2-40B4-BE49-F238E27FC236}">
                <a16:creationId xmlns:a16="http://schemas.microsoft.com/office/drawing/2014/main" id="{6145DF2F-A845-48BE-8E57-F60E8E170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3895725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Key Ingredients</a:t>
            </a:r>
          </a:p>
        </p:txBody>
      </p:sp>
      <p:sp>
        <p:nvSpPr>
          <p:cNvPr id="29" name="Vitamin C">
            <a:extLst xmlns:a="http://schemas.openxmlformats.org/drawingml/2006/main">
              <a:ext uri="{FF2B5EF4-FFF2-40B4-BE49-F238E27FC236}">
                <a16:creationId xmlns:a16="http://schemas.microsoft.com/office/drawing/2014/main" id="{C77EFAA5-D7D4-4D05-A80D-C2C21DF08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4191000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Vitamin C</a:t>
            </a:r>
          </a:p>
        </p:txBody>
      </p:sp>
      <p:sp>
        <p:nvSpPr>
          <p:cNvPr id="30" name="Benefits">
            <a:extLst xmlns:a="http://schemas.openxmlformats.org/drawingml/2006/main">
              <a:ext uri="{FF2B5EF4-FFF2-40B4-BE49-F238E27FC236}">
                <a16:creationId xmlns:a16="http://schemas.microsoft.com/office/drawing/2014/main" id="{2F7CABAD-F27C-4E1E-9CDE-8181FE3E1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5238750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Benefits</a:t>
            </a:r>
          </a:p>
        </p:txBody>
      </p:sp>
      <p:sp>
        <p:nvSpPr>
          <p:cNvPr id="31" name="Immune support">
            <a:extLst xmlns:a="http://schemas.openxmlformats.org/drawingml/2006/main">
              <a:ext uri="{FF2B5EF4-FFF2-40B4-BE49-F238E27FC236}">
                <a16:creationId xmlns:a16="http://schemas.microsoft.com/office/drawing/2014/main" id="{554877D7-B67D-423E-898F-524DE5A61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5524500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Immune support</a:t>
            </a:r>
          </a:p>
        </p:txBody>
      </p:sp>
      <p:sp>
        <p:nvSpPr>
          <p:cNvPr id="32" name="Antioxidant protection">
            <a:extLst xmlns:a="http://schemas.openxmlformats.org/drawingml/2006/main">
              <a:ext uri="{FF2B5EF4-FFF2-40B4-BE49-F238E27FC236}">
                <a16:creationId xmlns:a16="http://schemas.microsoft.com/office/drawing/2014/main" id="{505C5936-70EB-4CF6-AF24-8953D2878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5688349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Antioxidant protection</a:t>
            </a:r>
          </a:p>
        </p:txBody>
      </p:sp>
      <p:sp>
        <p:nvSpPr>
          <p:cNvPr id="33" name="Healthy growth support">
            <a:extLst xmlns:a="http://schemas.openxmlformats.org/drawingml/2006/main">
              <a:ext uri="{FF2B5EF4-FFF2-40B4-BE49-F238E27FC236}">
                <a16:creationId xmlns:a16="http://schemas.microsoft.com/office/drawing/2014/main" id="{18A75741-0FF5-4D69-9CBB-C138C1597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5852198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Healthy growth support</a:t>
            </a:r>
          </a:p>
        </p:txBody>
      </p:sp>
      <p:sp>
        <p:nvSpPr>
          <p:cNvPr id="34" name="E4">
            <a:extLst xmlns:a="http://schemas.openxmlformats.org/drawingml/2006/main">
              <a:ext uri="{FF2B5EF4-FFF2-40B4-BE49-F238E27FC236}">
                <a16:creationId xmlns:a16="http://schemas.microsoft.com/office/drawing/2014/main" id="{54A6862F-C9BB-426B-92E4-327AA56CA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86975" y="193357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E8945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2250" b="1">
                <a:solidFill>
                  <a:srgbClr val="E89459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E89459"/>
                </a:solidFill>
                <a:latin typeface="Arial"/>
                <a:ea typeface="Arial"/>
                <a:cs typeface="Arial"/>
              </a:rPr>
              <a:t>E4</a:t>
            </a:r>
          </a:p>
        </p:txBody>
      </p:sp>
      <p:sp>
        <p:nvSpPr>
          <p:cNvPr id="35" name="Children's Zinc">
            <a:extLst xmlns:a="http://schemas.openxmlformats.org/drawingml/2006/main">
              <a:ext uri="{FF2B5EF4-FFF2-40B4-BE49-F238E27FC236}">
                <a16:creationId xmlns:a16="http://schemas.microsoft.com/office/drawing/2014/main" id="{CB951A17-87BE-432E-BEC4-08642319D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2590800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Children's Zinc</a:t>
            </a:r>
          </a:p>
        </p:txBody>
      </p:sp>
      <p:sp>
        <p:nvSpPr>
          <p:cNvPr id="36" name="Growth">
            <a:extLst xmlns:a="http://schemas.openxmlformats.org/drawingml/2006/main">
              <a:ext uri="{FF2B5EF4-FFF2-40B4-BE49-F238E27FC236}">
                <a16:creationId xmlns:a16="http://schemas.microsoft.com/office/drawing/2014/main" id="{9E15525D-E8F0-4E77-92F2-D09C39FBC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2840507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Growth</a:t>
            </a:r>
          </a:p>
        </p:txBody>
      </p:sp>
      <p:sp>
        <p:nvSpPr>
          <p:cNvPr id="37" name="Oral Dissolving Film">
            <a:extLst xmlns:a="http://schemas.openxmlformats.org/drawingml/2006/main">
              <a:ext uri="{FF2B5EF4-FFF2-40B4-BE49-F238E27FC236}">
                <a16:creationId xmlns:a16="http://schemas.microsoft.com/office/drawing/2014/main" id="{DFA1B346-F34F-434B-99B8-4E914AA8B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3219450"/>
            <a:ext cx="2419350" cy="1685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Oral Dissolving Film</a:t>
            </a:r>
          </a:p>
        </p:txBody>
      </p:sp>
      <p:sp>
        <p:nvSpPr>
          <p:cNvPr id="38" name="Key Ingredients">
            <a:extLst xmlns:a="http://schemas.openxmlformats.org/drawingml/2006/main">
              <a:ext uri="{FF2B5EF4-FFF2-40B4-BE49-F238E27FC236}">
                <a16:creationId xmlns:a16="http://schemas.microsoft.com/office/drawing/2014/main" id="{1FD67767-8A9D-4C50-AA9C-9603B6352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44075" y="3895725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Key Ingredients</a:t>
            </a:r>
          </a:p>
        </p:txBody>
      </p:sp>
      <p:sp>
        <p:nvSpPr>
          <p:cNvPr id="39" name="Zinc">
            <a:extLst xmlns:a="http://schemas.openxmlformats.org/drawingml/2006/main">
              <a:ext uri="{FF2B5EF4-FFF2-40B4-BE49-F238E27FC236}">
                <a16:creationId xmlns:a16="http://schemas.microsoft.com/office/drawing/2014/main" id="{67B6514E-843E-49D9-967A-1EF38519E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4191000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Zinc</a:t>
            </a:r>
          </a:p>
        </p:txBody>
      </p:sp>
      <p:sp>
        <p:nvSpPr>
          <p:cNvPr id="40" name="Benefits">
            <a:extLst xmlns:a="http://schemas.openxmlformats.org/drawingml/2006/main">
              <a:ext uri="{FF2B5EF4-FFF2-40B4-BE49-F238E27FC236}">
                <a16:creationId xmlns:a16="http://schemas.microsoft.com/office/drawing/2014/main" id="{2D266A72-FDA1-443E-9872-0522311DC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44075" y="5238750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Benefits</a:t>
            </a:r>
          </a:p>
        </p:txBody>
      </p:sp>
      <p:sp>
        <p:nvSpPr>
          <p:cNvPr id="41" name="Growth and development">
            <a:extLst xmlns:a="http://schemas.openxmlformats.org/drawingml/2006/main">
              <a:ext uri="{FF2B5EF4-FFF2-40B4-BE49-F238E27FC236}">
                <a16:creationId xmlns:a16="http://schemas.microsoft.com/office/drawing/2014/main" id="{A8A1DC16-804A-4C59-B54F-19BF2A639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5524500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Growth and development</a:t>
            </a:r>
          </a:p>
        </p:txBody>
      </p:sp>
      <p:sp>
        <p:nvSpPr>
          <p:cNvPr id="42" name="Immune function support">
            <a:extLst xmlns:a="http://schemas.openxmlformats.org/drawingml/2006/main">
              <a:ext uri="{FF2B5EF4-FFF2-40B4-BE49-F238E27FC236}">
                <a16:creationId xmlns:a16="http://schemas.microsoft.com/office/drawing/2014/main" id="{0789B760-B752-4E6D-9E40-2342C8362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5688349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Immune function support</a:t>
            </a:r>
          </a:p>
        </p:txBody>
      </p:sp>
      <p:sp>
        <p:nvSpPr>
          <p:cNvPr id="43" name="Nutrition and development">
            <a:extLst xmlns:a="http://schemas.openxmlformats.org/drawingml/2006/main">
              <a:ext uri="{FF2B5EF4-FFF2-40B4-BE49-F238E27FC236}">
                <a16:creationId xmlns:a16="http://schemas.microsoft.com/office/drawing/2014/main" id="{EB4B5278-09E3-437C-B3D5-4D6F47B48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5852198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Nutrition and development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B5EBFDAC-039D-4331-B06F-9013A1947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239"/>
          </a:solidFill>
          <a:ln xmlns:a="http://schemas.openxmlformats.org/drawingml/2006/main" w="0">
            <a:noFill/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94E52D24-CAA6-4B2F-8CF3-953058029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71500"/>
            <a:ext cx="12192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A6A1"/>
          </a:solidFill>
          <a:ln xmlns:a="http://schemas.openxmlformats.org/drawingml/2006/main" w="0">
            <a:noFill/>
          </a:ln>
        </p:spPr>
      </p:sp>
      <p:pic>
        <p:nvPic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9B02A47E-070A-494A-8D3B-D18D858B4C2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fc2993d5c324810"/>
          <a:stretch xmlns:a="http://schemas.openxmlformats.org/drawingml/2006/main"/>
        </p:blipFill>
        <p:spPr>
          <a:xfrm xmlns:a="http://schemas.openxmlformats.org/drawingml/2006/main">
            <a:off x="361950" y="85725"/>
            <a:ext cx="409575" cy="409575"/>
          </a:xfrm>
          <a:prstGeom xmlns:a="http://schemas.openxmlformats.org/drawingml/2006/main" prst="rect">
            <a:avLst/>
          </a:prstGeom>
        </p:spPr>
      </p:pic>
      <p:sp>
        <p:nvSpPr>
          <p:cNvPr id="47" name="HYTAN BIO TECH">
            <a:extLst xmlns:a="http://schemas.openxmlformats.org/drawingml/2006/main">
              <a:ext uri="{FF2B5EF4-FFF2-40B4-BE49-F238E27FC236}">
                <a16:creationId xmlns:a16="http://schemas.microsoft.com/office/drawing/2014/main" id="{CB3CCA29-DC1C-4D51-85AD-65243CBA0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161925"/>
            <a:ext cx="428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HYTAN BIO TECH</a:t>
            </a:r>
          </a:p>
        </p:txBody>
      </p:sp>
      <p:sp>
        <p:nvSpPr>
          <p:cNvPr id="48" name="ORAL FILM INNOVATION">
            <a:extLst xmlns:a="http://schemas.openxmlformats.org/drawingml/2006/main">
              <a:ext uri="{FF2B5EF4-FFF2-40B4-BE49-F238E27FC236}">
                <a16:creationId xmlns:a16="http://schemas.microsoft.com/office/drawing/2014/main" id="{22E21E96-AF17-4866-B193-47038951A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38125"/>
            <a:ext cx="34480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B5E3D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050" b="0">
                <a:solidFill>
                  <a:srgbClr val="B5E3DF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B5E3DF"/>
                </a:solidFill>
                <a:latin typeface="Arial"/>
                <a:ea typeface="Arial"/>
                <a:cs typeface="Arial"/>
              </a:rPr>
              <a:t>ORAL FILM INNOVATION</a:t>
            </a:r>
          </a:p>
        </p:txBody>
      </p:sp>
      <p:sp>
        <p:nvSpPr>
          <p:cNvPr id="49" name="23">
            <a:extLst xmlns:a="http://schemas.openxmlformats.org/drawingml/2006/main">
              <a:ext uri="{FF2B5EF4-FFF2-40B4-BE49-F238E27FC236}">
                <a16:creationId xmlns:a16="http://schemas.microsoft.com/office/drawing/2014/main" id="{D0A2CAD4-B5EC-4755-8046-518143FE8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91925" y="6648450"/>
            <a:ext cx="28575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75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23</a:t>
            </a:r>
          </a:p>
        </p:txBody>
      </p:sp>
    </p:spTree>
    <p:extLst>
      <p:ext uri="{BB962C8B-B14F-4D97-AF65-F5344CB8AC3E}">
        <p14:creationId xmlns:p14="http://schemas.microsoft.com/office/powerpoint/2010/main" val="1303895631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B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AF5AA15E-4A3B-49A5-998C-6CD4B6627EB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5ab4195b0304434"/>
          <a:stretch xmlns:a="http://schemas.openxmlformats.org/drawingml/2006/main"/>
        </p:blipFill>
        <p:spPr>
          <a:xfrm xmlns:a="http://schemas.openxmlformats.org/drawingml/2006/main">
            <a:off x="0" y="670"/>
            <a:ext cx="12192000" cy="6856661"/>
          </a:xfrm>
          <a:prstGeom xmlns:a="http://schemas.openxmlformats.org/drawingml/2006/main" prst="rect">
            <a:avLst/>
          </a:prstGeom>
        </p:spPr>
      </p:pic>
      <p:sp>
        <p:nvSpPr>
          <p:cNvPr id="2" name="Children &amp; Special Populations">
            <a:extLst xmlns:a="http://schemas.openxmlformats.org/drawingml/2006/main">
              <a:ext uri="{FF2B5EF4-FFF2-40B4-BE49-F238E27FC236}">
                <a16:creationId xmlns:a16="http://schemas.microsoft.com/office/drawing/2014/main" id="{4AEFBFC2-4508-4B4C-9745-4516F2974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742950"/>
            <a:ext cx="11334750" cy="4495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000" b="1">
                <a:solidFill>
                  <a:srgbClr val="E8945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3000" b="1">
                <a:solidFill>
                  <a:srgbClr val="E89459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E89459"/>
                </a:solidFill>
                <a:latin typeface="Arial"/>
                <a:ea typeface="Arial"/>
                <a:cs typeface="Arial"/>
              </a:rPr>
              <a:t>Children &amp; Special Populations</a:t>
            </a:r>
          </a:p>
        </p:txBody>
      </p:sp>
      <p:sp>
        <p:nvSpPr>
          <p:cNvPr id="3" name="Targeted oral film nutrition for child development, pre">
            <a:extLst xmlns:a="http://schemas.openxmlformats.org/drawingml/2006/main">
              <a:ext uri="{FF2B5EF4-FFF2-40B4-BE49-F238E27FC236}">
                <a16:creationId xmlns:a16="http://schemas.microsoft.com/office/drawing/2014/main" id="{840D0E31-C83B-47E3-A16F-DA5936930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" y="1352550"/>
            <a:ext cx="11306175" cy="1708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4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14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Targeted oral film nutrition for child development, pregnancy and the daily nutritional needs of middle-aged and older adults.</a:t>
            </a:r>
          </a:p>
        </p:txBody>
      </p:sp>
      <p:sp>
        <p:nvSpPr>
          <p:cNvPr id="4" name="E5">
            <a:extLst xmlns:a="http://schemas.openxmlformats.org/drawingml/2006/main">
              <a:ext uri="{FF2B5EF4-FFF2-40B4-BE49-F238E27FC236}">
                <a16:creationId xmlns:a16="http://schemas.microsoft.com/office/drawing/2014/main" id="{8594C4B2-4CB0-4756-B7F7-4CDDA4A5F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93357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E8945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2250" b="1">
                <a:solidFill>
                  <a:srgbClr val="E89459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E89459"/>
                </a:solidFill>
                <a:latin typeface="Arial"/>
                <a:ea typeface="Arial"/>
                <a:cs typeface="Arial"/>
              </a:rPr>
              <a:t>E5</a:t>
            </a:r>
          </a:p>
        </p:txBody>
      </p:sp>
      <p:sp>
        <p:nvSpPr>
          <p:cNvPr id="5" name="Children's">
            <a:extLst xmlns:a="http://schemas.openxmlformats.org/drawingml/2006/main">
              <a:ext uri="{FF2B5EF4-FFF2-40B4-BE49-F238E27FC236}">
                <a16:creationId xmlns:a16="http://schemas.microsoft.com/office/drawing/2014/main" id="{D58A104E-C850-4A0F-8F82-0A621777D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2590800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Children's</a:t>
            </a:r>
          </a:p>
        </p:txBody>
      </p:sp>
      <p:sp>
        <p:nvSpPr>
          <p:cNvPr id="6" name="Multivitamin">
            <a:extLst xmlns:a="http://schemas.openxmlformats.org/drawingml/2006/main">
              <a:ext uri="{FF2B5EF4-FFF2-40B4-BE49-F238E27FC236}">
                <a16:creationId xmlns:a16="http://schemas.microsoft.com/office/drawing/2014/main" id="{BDB6BC57-C079-4125-8539-B25B874DC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2840507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Multivitamin</a:t>
            </a:r>
          </a:p>
        </p:txBody>
      </p:sp>
      <p:sp>
        <p:nvSpPr>
          <p:cNvPr id="7" name="Oral Dissolving Film">
            <a:extLst xmlns:a="http://schemas.openxmlformats.org/drawingml/2006/main">
              <a:ext uri="{FF2B5EF4-FFF2-40B4-BE49-F238E27FC236}">
                <a16:creationId xmlns:a16="http://schemas.microsoft.com/office/drawing/2014/main" id="{1872B3FD-A014-4C69-BC0F-BBDADBF5C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3219450"/>
            <a:ext cx="2419350" cy="1685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Oral Dissolving Film</a:t>
            </a:r>
          </a:p>
        </p:txBody>
      </p:sp>
      <p:sp>
        <p:nvSpPr>
          <p:cNvPr id="8" name="Key Ingredients">
            <a:extLst xmlns:a="http://schemas.openxmlformats.org/drawingml/2006/main">
              <a:ext uri="{FF2B5EF4-FFF2-40B4-BE49-F238E27FC236}">
                <a16:creationId xmlns:a16="http://schemas.microsoft.com/office/drawing/2014/main" id="{DE3D3340-4388-4BB3-B041-6570C5DF4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3895725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Key Ingredients</a:t>
            </a:r>
          </a:p>
        </p:txBody>
      </p:sp>
      <p:sp>
        <p:nvSpPr>
          <p:cNvPr id="9" name="Multivitamins">
            <a:extLst xmlns:a="http://schemas.openxmlformats.org/drawingml/2006/main">
              <a:ext uri="{FF2B5EF4-FFF2-40B4-BE49-F238E27FC236}">
                <a16:creationId xmlns:a16="http://schemas.microsoft.com/office/drawing/2014/main" id="{47FF1266-EE17-4C1B-891E-645CD3D31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4191000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Multivitamins</a:t>
            </a:r>
          </a:p>
        </p:txBody>
      </p:sp>
      <p:sp>
        <p:nvSpPr>
          <p:cNvPr id="10" name="Benefits">
            <a:extLst xmlns:a="http://schemas.openxmlformats.org/drawingml/2006/main">
              <a:ext uri="{FF2B5EF4-FFF2-40B4-BE49-F238E27FC236}">
                <a16:creationId xmlns:a16="http://schemas.microsoft.com/office/drawing/2014/main" id="{6A1083C9-82E9-478B-85D3-A71956157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5238750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Benefits</a:t>
            </a:r>
          </a:p>
        </p:txBody>
      </p:sp>
      <p:sp>
        <p:nvSpPr>
          <p:cNvPr id="11" name="Complete nutrition support">
            <a:extLst xmlns:a="http://schemas.openxmlformats.org/drawingml/2006/main">
              <a:ext uri="{FF2B5EF4-FFF2-40B4-BE49-F238E27FC236}">
                <a16:creationId xmlns:a16="http://schemas.microsoft.com/office/drawing/2014/main" id="{510DE04A-2A1B-46A6-BEB4-E5B894511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5524500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Complete nutrition support</a:t>
            </a:r>
          </a:p>
        </p:txBody>
      </p:sp>
      <p:sp>
        <p:nvSpPr>
          <p:cNvPr id="12" name="Healthy growth support">
            <a:extLst xmlns:a="http://schemas.openxmlformats.org/drawingml/2006/main">
              <a:ext uri="{FF2B5EF4-FFF2-40B4-BE49-F238E27FC236}">
                <a16:creationId xmlns:a16="http://schemas.microsoft.com/office/drawing/2014/main" id="{1B88DD3A-D6D8-41A1-925E-1D4C673CE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5688349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Healthy growth support</a:t>
            </a:r>
          </a:p>
        </p:txBody>
      </p:sp>
      <p:sp>
        <p:nvSpPr>
          <p:cNvPr id="13" name="Daily nutrition support">
            <a:extLst xmlns:a="http://schemas.openxmlformats.org/drawingml/2006/main">
              <a:ext uri="{FF2B5EF4-FFF2-40B4-BE49-F238E27FC236}">
                <a16:creationId xmlns:a16="http://schemas.microsoft.com/office/drawing/2014/main" id="{E455C431-3684-4F8D-B471-F1BB029F1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5852198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Daily nutrition support</a:t>
            </a:r>
          </a:p>
        </p:txBody>
      </p:sp>
      <p:sp>
        <p:nvSpPr>
          <p:cNvPr id="14" name="E6">
            <a:extLst xmlns:a="http://schemas.openxmlformats.org/drawingml/2006/main">
              <a:ext uri="{FF2B5EF4-FFF2-40B4-BE49-F238E27FC236}">
                <a16:creationId xmlns:a16="http://schemas.microsoft.com/office/drawing/2014/main" id="{FD59271E-8399-45DE-BB7D-BE61105F5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4825" y="193357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E8945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2250" b="1">
                <a:solidFill>
                  <a:srgbClr val="E89459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E89459"/>
                </a:solidFill>
                <a:latin typeface="Arial"/>
                <a:ea typeface="Arial"/>
                <a:cs typeface="Arial"/>
              </a:rPr>
              <a:t>E6</a:t>
            </a:r>
          </a:p>
        </p:txBody>
      </p:sp>
      <p:sp>
        <p:nvSpPr>
          <p:cNvPr id="15" name="Prenatal Folic Acid">
            <a:extLst xmlns:a="http://schemas.openxmlformats.org/drawingml/2006/main">
              <a:ext uri="{FF2B5EF4-FFF2-40B4-BE49-F238E27FC236}">
                <a16:creationId xmlns:a16="http://schemas.microsoft.com/office/drawing/2014/main" id="{1A300E06-AD24-4C83-A9E7-B3347A6C0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2590800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Prenatal Folic Acid</a:t>
            </a:r>
          </a:p>
        </p:txBody>
      </p:sp>
      <p:sp>
        <p:nvSpPr>
          <p:cNvPr id="16" name="Oral Dissolving Film">
            <a:extLst xmlns:a="http://schemas.openxmlformats.org/drawingml/2006/main">
              <a:ext uri="{FF2B5EF4-FFF2-40B4-BE49-F238E27FC236}">
                <a16:creationId xmlns:a16="http://schemas.microsoft.com/office/drawing/2014/main" id="{49235315-BA8C-4B90-B1B8-D4A250C8A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3219450"/>
            <a:ext cx="2419350" cy="1685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Oral Dissolving Film</a:t>
            </a:r>
          </a:p>
        </p:txBody>
      </p:sp>
      <p:sp>
        <p:nvSpPr>
          <p:cNvPr id="17" name="Key Ingredients">
            <a:extLst xmlns:a="http://schemas.openxmlformats.org/drawingml/2006/main">
              <a:ext uri="{FF2B5EF4-FFF2-40B4-BE49-F238E27FC236}">
                <a16:creationId xmlns:a16="http://schemas.microsoft.com/office/drawing/2014/main" id="{DAC013FA-8EE1-4865-94C6-C1362A8A2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1925" y="3895725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Key Ingredients</a:t>
            </a:r>
          </a:p>
        </p:txBody>
      </p:sp>
      <p:sp>
        <p:nvSpPr>
          <p:cNvPr id="18" name="Folic acid">
            <a:extLst xmlns:a="http://schemas.openxmlformats.org/drawingml/2006/main">
              <a:ext uri="{FF2B5EF4-FFF2-40B4-BE49-F238E27FC236}">
                <a16:creationId xmlns:a16="http://schemas.microsoft.com/office/drawing/2014/main" id="{8EB0F784-F041-42F0-9A7B-3A4CCB323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4191000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Folic acid</a:t>
            </a:r>
          </a:p>
        </p:txBody>
      </p:sp>
      <p:sp>
        <p:nvSpPr>
          <p:cNvPr id="19" name="Benefits">
            <a:extLst xmlns:a="http://schemas.openxmlformats.org/drawingml/2006/main">
              <a:ext uri="{FF2B5EF4-FFF2-40B4-BE49-F238E27FC236}">
                <a16:creationId xmlns:a16="http://schemas.microsoft.com/office/drawing/2014/main" id="{1BFB085F-8952-42DF-8FCE-F034CFE54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1925" y="5238750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Benefits</a:t>
            </a:r>
          </a:p>
        </p:txBody>
      </p:sp>
      <p:sp>
        <p:nvSpPr>
          <p:cNvPr id="20" name="Prenatal nutrition support">
            <a:extLst xmlns:a="http://schemas.openxmlformats.org/drawingml/2006/main">
              <a:ext uri="{FF2B5EF4-FFF2-40B4-BE49-F238E27FC236}">
                <a16:creationId xmlns:a16="http://schemas.microsoft.com/office/drawing/2014/main" id="{ED6C138E-0713-41E6-8136-CDEF4F5BD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5524500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Prenatal nutrition support</a:t>
            </a:r>
          </a:p>
        </p:txBody>
      </p:sp>
      <p:sp>
        <p:nvSpPr>
          <p:cNvPr id="21" name="Prenatal nutrition support">
            <a:extLst xmlns:a="http://schemas.openxmlformats.org/drawingml/2006/main">
              <a:ext uri="{FF2B5EF4-FFF2-40B4-BE49-F238E27FC236}">
                <a16:creationId xmlns:a16="http://schemas.microsoft.com/office/drawing/2014/main" id="{06F7D541-ACED-4109-81C2-B2E15C6DD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5688349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Prenatal nutrition support</a:t>
            </a:r>
          </a:p>
        </p:txBody>
      </p:sp>
      <p:sp>
        <p:nvSpPr>
          <p:cNvPr id="22" name="Healthy fetal development">
            <a:extLst xmlns:a="http://schemas.openxmlformats.org/drawingml/2006/main">
              <a:ext uri="{FF2B5EF4-FFF2-40B4-BE49-F238E27FC236}">
                <a16:creationId xmlns:a16="http://schemas.microsoft.com/office/drawing/2014/main" id="{96348320-3CE1-4636-B612-26BD265CB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5852198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Healthy fetal development</a:t>
            </a:r>
          </a:p>
        </p:txBody>
      </p:sp>
      <p:sp>
        <p:nvSpPr>
          <p:cNvPr id="23" name="E7">
            <a:extLst xmlns:a="http://schemas.openxmlformats.org/drawingml/2006/main">
              <a:ext uri="{FF2B5EF4-FFF2-40B4-BE49-F238E27FC236}">
                <a16:creationId xmlns:a16="http://schemas.microsoft.com/office/drawing/2014/main" id="{40A98533-7088-4B17-B825-D6541E184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193357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E8945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2250" b="1">
                <a:solidFill>
                  <a:srgbClr val="E89459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E89459"/>
                </a:solidFill>
                <a:latin typeface="Arial"/>
                <a:ea typeface="Arial"/>
                <a:cs typeface="Arial"/>
              </a:rPr>
              <a:t>E7</a:t>
            </a:r>
          </a:p>
        </p:txBody>
      </p:sp>
      <p:sp>
        <p:nvSpPr>
          <p:cNvPr id="24" name="Prenatal Iron">
            <a:extLst xmlns:a="http://schemas.openxmlformats.org/drawingml/2006/main">
              <a:ext uri="{FF2B5EF4-FFF2-40B4-BE49-F238E27FC236}">
                <a16:creationId xmlns:a16="http://schemas.microsoft.com/office/drawing/2014/main" id="{DF5E94A2-A5A8-43D1-B0F0-3DC98A1C3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5075" y="2590800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Prenatal Iron</a:t>
            </a:r>
          </a:p>
        </p:txBody>
      </p:sp>
      <p:sp>
        <p:nvSpPr>
          <p:cNvPr id="25" name="Oral Dissolving Film">
            <a:extLst xmlns:a="http://schemas.openxmlformats.org/drawingml/2006/main">
              <a:ext uri="{FF2B5EF4-FFF2-40B4-BE49-F238E27FC236}">
                <a16:creationId xmlns:a16="http://schemas.microsoft.com/office/drawing/2014/main" id="{1C004A96-3844-4FBC-8064-4560E794F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5075" y="3219450"/>
            <a:ext cx="2419350" cy="1685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Oral Dissolving Film</a:t>
            </a:r>
          </a:p>
        </p:txBody>
      </p:sp>
      <p:sp>
        <p:nvSpPr>
          <p:cNvPr id="26" name="Key Ingredients">
            <a:extLst xmlns:a="http://schemas.openxmlformats.org/drawingml/2006/main">
              <a:ext uri="{FF2B5EF4-FFF2-40B4-BE49-F238E27FC236}">
                <a16:creationId xmlns:a16="http://schemas.microsoft.com/office/drawing/2014/main" id="{CB6847A1-CC3D-40F6-8A6E-A6562F0A7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3895725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Key Ingredients</a:t>
            </a:r>
          </a:p>
        </p:txBody>
      </p:sp>
      <p:sp>
        <p:nvSpPr>
          <p:cNvPr id="27" name="Iron">
            <a:extLst xmlns:a="http://schemas.openxmlformats.org/drawingml/2006/main">
              <a:ext uri="{FF2B5EF4-FFF2-40B4-BE49-F238E27FC236}">
                <a16:creationId xmlns:a16="http://schemas.microsoft.com/office/drawing/2014/main" id="{67C75B89-5807-416C-8104-9B738FD67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4191000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Iron</a:t>
            </a:r>
          </a:p>
        </p:txBody>
      </p:sp>
      <p:sp>
        <p:nvSpPr>
          <p:cNvPr id="28" name="Vitamin C">
            <a:extLst xmlns:a="http://schemas.openxmlformats.org/drawingml/2006/main">
              <a:ext uri="{FF2B5EF4-FFF2-40B4-BE49-F238E27FC236}">
                <a16:creationId xmlns:a16="http://schemas.microsoft.com/office/drawing/2014/main" id="{8B61C62F-E563-4F80-97BA-1117D3C44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4370784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Vitamin C</a:t>
            </a:r>
          </a:p>
        </p:txBody>
      </p:sp>
      <p:sp>
        <p:nvSpPr>
          <p:cNvPr id="29" name="Benefits">
            <a:extLst xmlns:a="http://schemas.openxmlformats.org/drawingml/2006/main">
              <a:ext uri="{FF2B5EF4-FFF2-40B4-BE49-F238E27FC236}">
                <a16:creationId xmlns:a16="http://schemas.microsoft.com/office/drawing/2014/main" id="{437E7977-22AC-4FD4-9A62-9026386AC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5238750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Benefits</a:t>
            </a:r>
          </a:p>
        </p:txBody>
      </p:sp>
      <p:sp>
        <p:nvSpPr>
          <p:cNvPr id="30" name="Blood cell formation support">
            <a:extLst xmlns:a="http://schemas.openxmlformats.org/drawingml/2006/main">
              <a:ext uri="{FF2B5EF4-FFF2-40B4-BE49-F238E27FC236}">
                <a16:creationId xmlns:a16="http://schemas.microsoft.com/office/drawing/2014/main" id="{23D31122-6426-4741-9AA0-AD3F0EA49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5524500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Blood cell formation support</a:t>
            </a:r>
          </a:p>
        </p:txBody>
      </p:sp>
      <p:sp>
        <p:nvSpPr>
          <p:cNvPr id="31" name="Iron supplementation support">
            <a:extLst xmlns:a="http://schemas.openxmlformats.org/drawingml/2006/main">
              <a:ext uri="{FF2B5EF4-FFF2-40B4-BE49-F238E27FC236}">
                <a16:creationId xmlns:a16="http://schemas.microsoft.com/office/drawing/2014/main" id="{E2453D77-93D8-4D5F-8A02-DDD0B9819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5688349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Iron supplementation support</a:t>
            </a:r>
          </a:p>
        </p:txBody>
      </p:sp>
      <p:sp>
        <p:nvSpPr>
          <p:cNvPr id="32" name="Prenatal energy support">
            <a:extLst xmlns:a="http://schemas.openxmlformats.org/drawingml/2006/main">
              <a:ext uri="{FF2B5EF4-FFF2-40B4-BE49-F238E27FC236}">
                <a16:creationId xmlns:a16="http://schemas.microsoft.com/office/drawing/2014/main" id="{A60FF328-CBE4-48E8-8784-6FD69C67B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5852198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Prenatal energy support</a:t>
            </a:r>
          </a:p>
        </p:txBody>
      </p:sp>
      <p:sp>
        <p:nvSpPr>
          <p:cNvPr id="33" name="E8">
            <a:extLst xmlns:a="http://schemas.openxmlformats.org/drawingml/2006/main">
              <a:ext uri="{FF2B5EF4-FFF2-40B4-BE49-F238E27FC236}">
                <a16:creationId xmlns:a16="http://schemas.microsoft.com/office/drawing/2014/main" id="{89223263-EA8C-432F-A282-EF85BABE1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86975" y="193357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E8945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2250" b="1">
                <a:solidFill>
                  <a:srgbClr val="E89459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E89459"/>
                </a:solidFill>
                <a:latin typeface="Arial"/>
                <a:ea typeface="Arial"/>
                <a:cs typeface="Arial"/>
              </a:rPr>
              <a:t>E8</a:t>
            </a:r>
          </a:p>
        </p:txBody>
      </p:sp>
      <p:sp>
        <p:nvSpPr>
          <p:cNvPr id="34" name="Senior Multivitamin">
            <a:extLst xmlns:a="http://schemas.openxmlformats.org/drawingml/2006/main">
              <a:ext uri="{FF2B5EF4-FFF2-40B4-BE49-F238E27FC236}">
                <a16:creationId xmlns:a16="http://schemas.microsoft.com/office/drawing/2014/main" id="{16C5C1B1-F764-4B3E-8464-FCFB9872E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2590800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Senior Multivitamin</a:t>
            </a:r>
          </a:p>
        </p:txBody>
      </p:sp>
      <p:sp>
        <p:nvSpPr>
          <p:cNvPr id="35" name="Oral Dissolving Film">
            <a:extLst xmlns:a="http://schemas.openxmlformats.org/drawingml/2006/main">
              <a:ext uri="{FF2B5EF4-FFF2-40B4-BE49-F238E27FC236}">
                <a16:creationId xmlns:a16="http://schemas.microsoft.com/office/drawing/2014/main" id="{EFD74CED-F5F3-4AAB-8B93-9FC5433DB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3219450"/>
            <a:ext cx="2419350" cy="1685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Oral Dissolving Film</a:t>
            </a:r>
          </a:p>
        </p:txBody>
      </p:sp>
      <p:sp>
        <p:nvSpPr>
          <p:cNvPr id="36" name="Key Ingredients">
            <a:extLst xmlns:a="http://schemas.openxmlformats.org/drawingml/2006/main">
              <a:ext uri="{FF2B5EF4-FFF2-40B4-BE49-F238E27FC236}">
                <a16:creationId xmlns:a16="http://schemas.microsoft.com/office/drawing/2014/main" id="{B85CC9B1-C726-4E94-AE47-5B2A3CA6D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44075" y="3895725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Key Ingredients</a:t>
            </a:r>
          </a:p>
        </p:txBody>
      </p:sp>
      <p:sp>
        <p:nvSpPr>
          <p:cNvPr id="37" name="Multivitamins">
            <a:extLst xmlns:a="http://schemas.openxmlformats.org/drawingml/2006/main">
              <a:ext uri="{FF2B5EF4-FFF2-40B4-BE49-F238E27FC236}">
                <a16:creationId xmlns:a16="http://schemas.microsoft.com/office/drawing/2014/main" id="{9A0D5F87-7A16-4C3E-8A33-94E30C724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4191000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Multivitamins</a:t>
            </a:r>
          </a:p>
        </p:txBody>
      </p:sp>
      <p:sp>
        <p:nvSpPr>
          <p:cNvPr id="38" name="Benefits">
            <a:extLst xmlns:a="http://schemas.openxmlformats.org/drawingml/2006/main">
              <a:ext uri="{FF2B5EF4-FFF2-40B4-BE49-F238E27FC236}">
                <a16:creationId xmlns:a16="http://schemas.microsoft.com/office/drawing/2014/main" id="{49230C10-6236-469E-A66D-D15753100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44075" y="5238750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Benefits</a:t>
            </a:r>
          </a:p>
        </p:txBody>
      </p:sp>
      <p:sp>
        <p:nvSpPr>
          <p:cNvPr id="39" name="Essential nutrition support">
            <a:extLst xmlns:a="http://schemas.openxmlformats.org/drawingml/2006/main">
              <a:ext uri="{FF2B5EF4-FFF2-40B4-BE49-F238E27FC236}">
                <a16:creationId xmlns:a16="http://schemas.microsoft.com/office/drawing/2014/main" id="{1203AD68-B8F3-48C3-8A42-050A64E4C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5524500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Essential nutrition support</a:t>
            </a:r>
          </a:p>
        </p:txBody>
      </p:sp>
      <p:sp>
        <p:nvSpPr>
          <p:cNvPr id="40" name="Healthy aging support">
            <a:extLst xmlns:a="http://schemas.openxmlformats.org/drawingml/2006/main">
              <a:ext uri="{FF2B5EF4-FFF2-40B4-BE49-F238E27FC236}">
                <a16:creationId xmlns:a16="http://schemas.microsoft.com/office/drawing/2014/main" id="{958DD960-AB95-4913-9AD6-8CB28A2F1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5688349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Healthy aging support</a:t>
            </a:r>
          </a:p>
        </p:txBody>
      </p:sp>
      <p:sp>
        <p:nvSpPr>
          <p:cNvPr id="41" name="Daily vitality support">
            <a:extLst xmlns:a="http://schemas.openxmlformats.org/drawingml/2006/main">
              <a:ext uri="{FF2B5EF4-FFF2-40B4-BE49-F238E27FC236}">
                <a16:creationId xmlns:a16="http://schemas.microsoft.com/office/drawing/2014/main" id="{863F7699-0651-447A-A34A-788C10FA3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5852198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Daily vitality support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F2A68D0F-8269-427F-963E-9ADC84139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239"/>
          </a:solidFill>
          <a:ln xmlns:a="http://schemas.openxmlformats.org/drawingml/2006/main" w="0">
            <a:noFill/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01755F06-245C-4605-925C-1D880AAFD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71500"/>
            <a:ext cx="12192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A6A1"/>
          </a:solidFill>
          <a:ln xmlns:a="http://schemas.openxmlformats.org/drawingml/2006/main" w="0">
            <a:noFill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149B29BE-D6F5-4497-B799-6AFA94AA233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a1c0052e1ec4918"/>
          <a:stretch xmlns:a="http://schemas.openxmlformats.org/drawingml/2006/main"/>
        </p:blipFill>
        <p:spPr>
          <a:xfrm xmlns:a="http://schemas.openxmlformats.org/drawingml/2006/main">
            <a:off x="361950" y="85725"/>
            <a:ext cx="409575" cy="409575"/>
          </a:xfrm>
          <a:prstGeom xmlns:a="http://schemas.openxmlformats.org/drawingml/2006/main" prst="rect">
            <a:avLst/>
          </a:prstGeom>
        </p:spPr>
      </p:pic>
      <p:sp>
        <p:nvSpPr>
          <p:cNvPr id="45" name="HYTAN BIO TECH">
            <a:extLst xmlns:a="http://schemas.openxmlformats.org/drawingml/2006/main">
              <a:ext uri="{FF2B5EF4-FFF2-40B4-BE49-F238E27FC236}">
                <a16:creationId xmlns:a16="http://schemas.microsoft.com/office/drawing/2014/main" id="{8D6C414C-8DE7-44AC-9B5B-5146F2E74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161925"/>
            <a:ext cx="428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HYTAN BIO TECH</a:t>
            </a:r>
          </a:p>
        </p:txBody>
      </p:sp>
      <p:sp>
        <p:nvSpPr>
          <p:cNvPr id="46" name="ORAL FILM INNOVATION">
            <a:extLst xmlns:a="http://schemas.openxmlformats.org/drawingml/2006/main">
              <a:ext uri="{FF2B5EF4-FFF2-40B4-BE49-F238E27FC236}">
                <a16:creationId xmlns:a16="http://schemas.microsoft.com/office/drawing/2014/main" id="{D850EC67-CF9E-428C-B4FB-7760C161E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38125"/>
            <a:ext cx="34480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B5E3D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050" b="0">
                <a:solidFill>
                  <a:srgbClr val="B5E3DF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B5E3DF"/>
                </a:solidFill>
                <a:latin typeface="Arial"/>
                <a:ea typeface="Arial"/>
                <a:cs typeface="Arial"/>
              </a:rPr>
              <a:t>ORAL FILM INNOVATION</a:t>
            </a:r>
          </a:p>
        </p:txBody>
      </p:sp>
      <p:sp>
        <p:nvSpPr>
          <p:cNvPr id="47" name="24">
            <a:extLst xmlns:a="http://schemas.openxmlformats.org/drawingml/2006/main">
              <a:ext uri="{FF2B5EF4-FFF2-40B4-BE49-F238E27FC236}">
                <a16:creationId xmlns:a16="http://schemas.microsoft.com/office/drawing/2014/main" id="{D1469387-001A-45AB-B53B-7D82D9D0B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91925" y="6648450"/>
            <a:ext cx="28575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75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24</a:t>
            </a:r>
          </a:p>
        </p:txBody>
      </p:sp>
    </p:spTree>
    <p:extLst>
      <p:ext uri="{BB962C8B-B14F-4D97-AF65-F5344CB8AC3E}">
        <p14:creationId xmlns:p14="http://schemas.microsoft.com/office/powerpoint/2010/main" val="1328195114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B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26BAEF7E-2D5B-43DE-898F-21DD27F27D0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e23224f28244f4f"/>
          <a:stretch xmlns:a="http://schemas.openxmlformats.org/drawingml/2006/main"/>
        </p:blipFill>
        <p:spPr>
          <a:xfrm xmlns:a="http://schemas.openxmlformats.org/drawingml/2006/main">
            <a:off x="0" y="670"/>
            <a:ext cx="12192000" cy="6856661"/>
          </a:xfrm>
          <a:prstGeom xmlns:a="http://schemas.openxmlformats.org/drawingml/2006/main" prst="rect">
            <a:avLst/>
          </a:prstGeom>
        </p:spPr>
      </p:pic>
      <p:sp>
        <p:nvSpPr>
          <p:cNvPr id="2" name="Category F">
            <a:extLst xmlns:a="http://schemas.openxmlformats.org/drawingml/2006/main">
              <a:ext uri="{FF2B5EF4-FFF2-40B4-BE49-F238E27FC236}">
                <a16:creationId xmlns:a16="http://schemas.microsoft.com/office/drawing/2014/main" id="{940B0C4E-CC9B-4575-A981-0E6BD82F6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52500"/>
            <a:ext cx="1285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13" b="0">
                <a:solidFill>
                  <a:srgbClr val="087D8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13" b="0">
                <a:solidFill>
                  <a:srgbClr val="087D84"/>
                </a:solidFill>
                <a:latin typeface="Arial"/>
                <a:ea typeface="Arial"/>
                <a:cs typeface="Arial"/>
              </a:defRPr>
            </a:pPr>
            <a:r>
              <a:rPr sz="1013" b="0">
                <a:solidFill>
                  <a:srgbClr val="087D84"/>
                </a:solidFill>
                <a:latin typeface="Arial"/>
                <a:ea typeface="Arial"/>
                <a:cs typeface="Arial"/>
              </a:rPr>
              <a:t>Category F</a:t>
            </a:r>
          </a:p>
        </p:txBody>
      </p:sp>
      <p:sp>
        <p:nvSpPr>
          <p:cNvPr id="3" name="Sports Health">
            <a:extLst xmlns:a="http://schemas.openxmlformats.org/drawingml/2006/main">
              <a:ext uri="{FF2B5EF4-FFF2-40B4-BE49-F238E27FC236}">
                <a16:creationId xmlns:a16="http://schemas.microsoft.com/office/drawing/2014/main" id="{64390EE0-2F99-4258-A682-024D47127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" y="1276350"/>
            <a:ext cx="8572500" cy="5057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375" b="1">
                <a:solidFill>
                  <a:srgbClr val="087D8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3375" b="1">
                <a:solidFill>
                  <a:srgbClr val="087D84"/>
                </a:solidFill>
                <a:latin typeface="Arial"/>
                <a:ea typeface="Arial"/>
                <a:cs typeface="Arial"/>
              </a:defRPr>
            </a:pPr>
            <a:r>
              <a:rPr sz="3375" b="1">
                <a:solidFill>
                  <a:srgbClr val="087D84"/>
                </a:solidFill>
                <a:latin typeface="Arial"/>
                <a:ea typeface="Arial"/>
                <a:cs typeface="Arial"/>
              </a:rPr>
              <a:t>Sports Health</a:t>
            </a:r>
          </a:p>
        </p:txBody>
      </p:sp>
      <p:sp>
        <p:nvSpPr>
          <p:cNvPr id="4" name="Customizable oral film nutrition for energy, focus, hyd">
            <a:extLst xmlns:a="http://schemas.openxmlformats.org/drawingml/2006/main">
              <a:ext uri="{FF2B5EF4-FFF2-40B4-BE49-F238E27FC236}">
                <a16:creationId xmlns:a16="http://schemas.microsoft.com/office/drawing/2014/main" id="{B446D145-C63C-4FC7-AA56-775989B2D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105025"/>
            <a:ext cx="6477000" cy="1742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163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Customizable oral film nutrition for energy, focus, hydration, endurance and post-workout recovery.</a:t>
            </a:r>
          </a:p>
        </p:txBody>
      </p:sp>
      <p:sp>
        <p:nvSpPr>
          <p:cNvPr id="5" name="Product Range">
            <a:extLst xmlns:a="http://schemas.openxmlformats.org/drawingml/2006/main">
              <a:ext uri="{FF2B5EF4-FFF2-40B4-BE49-F238E27FC236}">
                <a16:creationId xmlns:a16="http://schemas.microsoft.com/office/drawing/2014/main" id="{714305D7-2EBB-4B5D-9EE7-59B389B71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9520" y="3356254"/>
            <a:ext cx="3810000" cy="2247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Product Range</a:t>
            </a:r>
          </a:p>
        </p:txBody>
      </p:sp>
      <p:sp>
        <p:nvSpPr>
          <p:cNvPr id="6" name="F1">
            <a:extLst xmlns:a="http://schemas.openxmlformats.org/drawingml/2006/main">
              <a:ext uri="{FF2B5EF4-FFF2-40B4-BE49-F238E27FC236}">
                <a16:creationId xmlns:a16="http://schemas.microsoft.com/office/drawing/2014/main" id="{DD48AF8D-D6B2-4CC1-B3FA-3F6128377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826" y="3873635"/>
            <a:ext cx="381000" cy="2606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F1</a:t>
            </a:r>
          </a:p>
        </p:txBody>
      </p:sp>
      <p:sp>
        <p:nvSpPr>
          <p:cNvPr id="7" name="Caffeine Sports">
            <a:extLst xmlns:a="http://schemas.openxmlformats.org/drawingml/2006/main">
              <a:ext uri="{FF2B5EF4-FFF2-40B4-BE49-F238E27FC236}">
                <a16:creationId xmlns:a16="http://schemas.microsoft.com/office/drawing/2014/main" id="{AD6309FD-3FFC-4A08-862F-578538091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976" y="3826010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Caffeine Sports</a:t>
            </a:r>
          </a:p>
        </p:txBody>
      </p:sp>
      <p:sp>
        <p:nvSpPr>
          <p:cNvPr id="8" name="Film">
            <a:extLst xmlns:a="http://schemas.openxmlformats.org/drawingml/2006/main">
              <a:ext uri="{FF2B5EF4-FFF2-40B4-BE49-F238E27FC236}">
                <a16:creationId xmlns:a16="http://schemas.microsoft.com/office/drawing/2014/main" id="{DC30F827-0174-4431-9086-B18FE5348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976" y="3953836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Film</a:t>
            </a:r>
          </a:p>
        </p:txBody>
      </p:sp>
      <p:sp>
        <p:nvSpPr>
          <p:cNvPr id="9" name="F2">
            <a:extLst xmlns:a="http://schemas.openxmlformats.org/drawingml/2006/main">
              <a:ext uri="{FF2B5EF4-FFF2-40B4-BE49-F238E27FC236}">
                <a16:creationId xmlns:a16="http://schemas.microsoft.com/office/drawing/2014/main" id="{C93BF51F-F477-4FC2-8A39-8BECFBF66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64063" y="3873635"/>
            <a:ext cx="381000" cy="2606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F2</a:t>
            </a:r>
          </a:p>
        </p:txBody>
      </p:sp>
      <p:sp>
        <p:nvSpPr>
          <p:cNvPr id="10" name="Caffeine +">
            <a:extLst xmlns:a="http://schemas.openxmlformats.org/drawingml/2006/main">
              <a:ext uri="{FF2B5EF4-FFF2-40B4-BE49-F238E27FC236}">
                <a16:creationId xmlns:a16="http://schemas.microsoft.com/office/drawing/2014/main" id="{5653504D-218D-4116-9E2A-6AB8D799F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02213" y="3826010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Caffeine +</a:t>
            </a:r>
          </a:p>
        </p:txBody>
      </p:sp>
      <p:sp>
        <p:nvSpPr>
          <p:cNvPr id="11" name="L-Theanine">
            <a:extLst xmlns:a="http://schemas.openxmlformats.org/drawingml/2006/main">
              <a:ext uri="{FF2B5EF4-FFF2-40B4-BE49-F238E27FC236}">
                <a16:creationId xmlns:a16="http://schemas.microsoft.com/office/drawing/2014/main" id="{AD3FE640-4F46-42A2-BAA4-9FED03C97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02213" y="3953836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L-Theanine</a:t>
            </a:r>
          </a:p>
        </p:txBody>
      </p:sp>
      <p:sp>
        <p:nvSpPr>
          <p:cNvPr id="12" name="F3">
            <a:extLst xmlns:a="http://schemas.openxmlformats.org/drawingml/2006/main">
              <a:ext uri="{FF2B5EF4-FFF2-40B4-BE49-F238E27FC236}">
                <a16:creationId xmlns:a16="http://schemas.microsoft.com/office/drawing/2014/main" id="{C8E989FE-38F3-45E5-BE3F-AC9D9757B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61310" y="3873635"/>
            <a:ext cx="381000" cy="2606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F3</a:t>
            </a:r>
          </a:p>
        </p:txBody>
      </p:sp>
      <p:sp>
        <p:nvSpPr>
          <p:cNvPr id="13" name="Electrolyte">
            <a:extLst xmlns:a="http://schemas.openxmlformats.org/drawingml/2006/main">
              <a:ext uri="{FF2B5EF4-FFF2-40B4-BE49-F238E27FC236}">
                <a16:creationId xmlns:a16="http://schemas.microsoft.com/office/drawing/2014/main" id="{A1C863B1-AE54-4E42-A9C1-08CE89B89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9460" y="3826010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Electrolyte</a:t>
            </a:r>
          </a:p>
        </p:txBody>
      </p:sp>
      <p:sp>
        <p:nvSpPr>
          <p:cNvPr id="14" name="Hydration">
            <a:extLst xmlns:a="http://schemas.openxmlformats.org/drawingml/2006/main">
              <a:ext uri="{FF2B5EF4-FFF2-40B4-BE49-F238E27FC236}">
                <a16:creationId xmlns:a16="http://schemas.microsoft.com/office/drawing/2014/main" id="{589C263A-741C-4B4E-B777-FDE701985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9460" y="3953836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Hydration</a:t>
            </a:r>
          </a:p>
        </p:txBody>
      </p:sp>
      <p:sp>
        <p:nvSpPr>
          <p:cNvPr id="15" name="F4">
            <a:extLst xmlns:a="http://schemas.openxmlformats.org/drawingml/2006/main">
              <a:ext uri="{FF2B5EF4-FFF2-40B4-BE49-F238E27FC236}">
                <a16:creationId xmlns:a16="http://schemas.microsoft.com/office/drawing/2014/main" id="{51565B75-DB1D-46FB-94EB-DDDFBB157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8530" y="3873635"/>
            <a:ext cx="381000" cy="2606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F4</a:t>
            </a:r>
          </a:p>
        </p:txBody>
      </p:sp>
      <p:sp>
        <p:nvSpPr>
          <p:cNvPr id="16" name="Creatine Strength">
            <a:extLst xmlns:a="http://schemas.openxmlformats.org/drawingml/2006/main">
              <a:ext uri="{FF2B5EF4-FFF2-40B4-BE49-F238E27FC236}">
                <a16:creationId xmlns:a16="http://schemas.microsoft.com/office/drawing/2014/main" id="{C69CA39C-65E7-46A1-BD70-4FA56ED72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6680" y="3826010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Creatine Strength</a:t>
            </a:r>
          </a:p>
        </p:txBody>
      </p:sp>
      <p:sp>
        <p:nvSpPr>
          <p:cNvPr id="17" name="Film">
            <a:extLst xmlns:a="http://schemas.openxmlformats.org/drawingml/2006/main">
              <a:ext uri="{FF2B5EF4-FFF2-40B4-BE49-F238E27FC236}">
                <a16:creationId xmlns:a16="http://schemas.microsoft.com/office/drawing/2014/main" id="{1A06D40F-0B42-49EB-8D87-631A5CFF1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6680" y="3953836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Film</a:t>
            </a:r>
          </a:p>
        </p:txBody>
      </p:sp>
      <p:sp>
        <p:nvSpPr>
          <p:cNvPr id="18" name="F5">
            <a:extLst xmlns:a="http://schemas.openxmlformats.org/drawingml/2006/main">
              <a:ext uri="{FF2B5EF4-FFF2-40B4-BE49-F238E27FC236}">
                <a16:creationId xmlns:a16="http://schemas.microsoft.com/office/drawing/2014/main" id="{3FBCE556-E0A4-45E8-96FB-5A82984DF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839" y="4548293"/>
            <a:ext cx="381000" cy="2606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F5</a:t>
            </a:r>
          </a:p>
        </p:txBody>
      </p:sp>
      <p:sp>
        <p:nvSpPr>
          <p:cNvPr id="19" name="EAA Recovery">
            <a:extLst xmlns:a="http://schemas.openxmlformats.org/drawingml/2006/main">
              <a:ext uri="{FF2B5EF4-FFF2-40B4-BE49-F238E27FC236}">
                <a16:creationId xmlns:a16="http://schemas.microsoft.com/office/drawing/2014/main" id="{D0C7DA18-90B4-4C86-8477-E70F50FA8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989" y="4500668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EAA Recovery</a:t>
            </a:r>
          </a:p>
        </p:txBody>
      </p:sp>
      <p:sp>
        <p:nvSpPr>
          <p:cNvPr id="20" name="Film">
            <a:extLst xmlns:a="http://schemas.openxmlformats.org/drawingml/2006/main">
              <a:ext uri="{FF2B5EF4-FFF2-40B4-BE49-F238E27FC236}">
                <a16:creationId xmlns:a16="http://schemas.microsoft.com/office/drawing/2014/main" id="{EEAFAE73-D260-4678-9F0A-1A66D6E00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989" y="4628493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Film</a:t>
            </a:r>
          </a:p>
        </p:txBody>
      </p:sp>
      <p:sp>
        <p:nvSpPr>
          <p:cNvPr id="21" name="F6">
            <a:extLst xmlns:a="http://schemas.openxmlformats.org/drawingml/2006/main">
              <a:ext uri="{FF2B5EF4-FFF2-40B4-BE49-F238E27FC236}">
                <a16:creationId xmlns:a16="http://schemas.microsoft.com/office/drawing/2014/main" id="{96EAEDBD-694D-404C-B6BB-21CED632E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64033" y="4548293"/>
            <a:ext cx="381000" cy="2606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F6</a:t>
            </a:r>
          </a:p>
        </p:txBody>
      </p:sp>
      <p:sp>
        <p:nvSpPr>
          <p:cNvPr id="22" name="Magnesium">
            <a:extLst xmlns:a="http://schemas.openxmlformats.org/drawingml/2006/main">
              <a:ext uri="{FF2B5EF4-FFF2-40B4-BE49-F238E27FC236}">
                <a16:creationId xmlns:a16="http://schemas.microsoft.com/office/drawing/2014/main" id="{745DE294-7F15-4D2B-B075-5EEA17075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02183" y="4500668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Magnesium</a:t>
            </a:r>
          </a:p>
        </p:txBody>
      </p:sp>
      <p:sp>
        <p:nvSpPr>
          <p:cNvPr id="23" name="Cramp Prevention">
            <a:extLst xmlns:a="http://schemas.openxmlformats.org/drawingml/2006/main">
              <a:ext uri="{FF2B5EF4-FFF2-40B4-BE49-F238E27FC236}">
                <a16:creationId xmlns:a16="http://schemas.microsoft.com/office/drawing/2014/main" id="{627D1108-0A13-4D11-8E12-047EBDA80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02183" y="4628493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Cramp Prevention</a:t>
            </a:r>
          </a:p>
        </p:txBody>
      </p:sp>
      <p:sp>
        <p:nvSpPr>
          <p:cNvPr id="24" name="F7">
            <a:extLst xmlns:a="http://schemas.openxmlformats.org/drawingml/2006/main">
              <a:ext uri="{FF2B5EF4-FFF2-40B4-BE49-F238E27FC236}">
                <a16:creationId xmlns:a16="http://schemas.microsoft.com/office/drawing/2014/main" id="{CAD9014E-5C3B-47B0-8DA7-D3922456B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61309" y="4548293"/>
            <a:ext cx="381000" cy="2606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F7</a:t>
            </a:r>
          </a:p>
        </p:txBody>
      </p:sp>
      <p:sp>
        <p:nvSpPr>
          <p:cNvPr id="25" name="L-Carnitine Fat">
            <a:extLst xmlns:a="http://schemas.openxmlformats.org/drawingml/2006/main">
              <a:ext uri="{FF2B5EF4-FFF2-40B4-BE49-F238E27FC236}">
                <a16:creationId xmlns:a16="http://schemas.microsoft.com/office/drawing/2014/main" id="{C61F9CAF-1D32-40D6-BF72-4DF869849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9459" y="4500668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L-Carnitine Fat</a:t>
            </a:r>
          </a:p>
        </p:txBody>
      </p:sp>
      <p:sp>
        <p:nvSpPr>
          <p:cNvPr id="26" name="Metabolism">
            <a:extLst xmlns:a="http://schemas.openxmlformats.org/drawingml/2006/main">
              <a:ext uri="{FF2B5EF4-FFF2-40B4-BE49-F238E27FC236}">
                <a16:creationId xmlns:a16="http://schemas.microsoft.com/office/drawing/2014/main" id="{B2A0442C-7BC1-480C-8E71-B1CA3934B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9459" y="4628493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Metabolism</a:t>
            </a:r>
          </a:p>
        </p:txBody>
      </p:sp>
      <p:sp>
        <p:nvSpPr>
          <p:cNvPr id="27" name="F8">
            <a:extLst xmlns:a="http://schemas.openxmlformats.org/drawingml/2006/main">
              <a:ext uri="{FF2B5EF4-FFF2-40B4-BE49-F238E27FC236}">
                <a16:creationId xmlns:a16="http://schemas.microsoft.com/office/drawing/2014/main" id="{0288AE41-0373-4D0C-BB61-08B5737F2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8471" y="4548293"/>
            <a:ext cx="381000" cy="2606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F8</a:t>
            </a:r>
          </a:p>
        </p:txBody>
      </p:sp>
      <p:sp>
        <p:nvSpPr>
          <p:cNvPr id="28" name="BCAA Muscle">
            <a:extLst xmlns:a="http://schemas.openxmlformats.org/drawingml/2006/main">
              <a:ext uri="{FF2B5EF4-FFF2-40B4-BE49-F238E27FC236}">
                <a16:creationId xmlns:a16="http://schemas.microsoft.com/office/drawing/2014/main" id="{1D03923B-80D6-4A40-8253-17C6A07AA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6621" y="4500668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BCAA Muscle</a:t>
            </a:r>
          </a:p>
        </p:txBody>
      </p:sp>
      <p:sp>
        <p:nvSpPr>
          <p:cNvPr id="29" name="Soreness">
            <a:extLst xmlns:a="http://schemas.openxmlformats.org/drawingml/2006/main">
              <a:ext uri="{FF2B5EF4-FFF2-40B4-BE49-F238E27FC236}">
                <a16:creationId xmlns:a16="http://schemas.microsoft.com/office/drawing/2014/main" id="{FEB11802-F09E-4486-8BE0-0784DCE0E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6621" y="4628493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Soreness</a:t>
            </a:r>
          </a:p>
        </p:txBody>
      </p:sp>
      <p:sp>
        <p:nvSpPr>
          <p:cNvPr id="30" name="Key Benefits">
            <a:extLst xmlns:a="http://schemas.openxmlformats.org/drawingml/2006/main">
              <a:ext uri="{FF2B5EF4-FFF2-40B4-BE49-F238E27FC236}">
                <a16:creationId xmlns:a16="http://schemas.microsoft.com/office/drawing/2014/main" id="{5533B9A2-3A59-48F0-A3F2-D6613EFAE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421" y="5240093"/>
            <a:ext cx="3810000" cy="2247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Key Benefits</a:t>
            </a:r>
          </a:p>
        </p:txBody>
      </p:sp>
      <p:sp>
        <p:nvSpPr>
          <p:cNvPr id="31" name="Energy">
            <a:extLst xmlns:a="http://schemas.openxmlformats.org/drawingml/2006/main">
              <a:ext uri="{FF2B5EF4-FFF2-40B4-BE49-F238E27FC236}">
                <a16:creationId xmlns:a16="http://schemas.microsoft.com/office/drawing/2014/main" id="{8B64F7D0-E5D9-4677-AC54-690ACAACE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9175" y="5810250"/>
            <a:ext cx="723900" cy="1348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Energy</a:t>
            </a:r>
          </a:p>
        </p:txBody>
      </p:sp>
      <p:sp>
        <p:nvSpPr>
          <p:cNvPr id="32" name="support">
            <a:extLst xmlns:a="http://schemas.openxmlformats.org/drawingml/2006/main">
              <a:ext uri="{FF2B5EF4-FFF2-40B4-BE49-F238E27FC236}">
                <a16:creationId xmlns:a16="http://schemas.microsoft.com/office/drawing/2014/main" id="{482262B6-BD51-4078-9F7D-2F7A85ECB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9175" y="5940552"/>
            <a:ext cx="723900" cy="1348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support</a:t>
            </a:r>
          </a:p>
        </p:txBody>
      </p:sp>
      <p:sp>
        <p:nvSpPr>
          <p:cNvPr id="33" name="Focus &amp;">
            <a:extLst xmlns:a="http://schemas.openxmlformats.org/drawingml/2006/main">
              <a:ext uri="{FF2B5EF4-FFF2-40B4-BE49-F238E27FC236}">
                <a16:creationId xmlns:a16="http://schemas.microsoft.com/office/drawing/2014/main" id="{267447EB-DB5B-4C00-A8C2-1FC6F4F2F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47925" y="5810250"/>
            <a:ext cx="857250" cy="1348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Focus &amp;</a:t>
            </a:r>
          </a:p>
        </p:txBody>
      </p:sp>
      <p:sp>
        <p:nvSpPr>
          <p:cNvPr id="34" name="endurance">
            <a:extLst xmlns:a="http://schemas.openxmlformats.org/drawingml/2006/main">
              <a:ext uri="{FF2B5EF4-FFF2-40B4-BE49-F238E27FC236}">
                <a16:creationId xmlns:a16="http://schemas.microsoft.com/office/drawing/2014/main" id="{3BF89ED6-13F4-4CF8-95B9-FC055909C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47925" y="5940552"/>
            <a:ext cx="857250" cy="1348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endurance</a:t>
            </a:r>
          </a:p>
        </p:txBody>
      </p:sp>
      <p:sp>
        <p:nvSpPr>
          <p:cNvPr id="35" name="Hydration &amp;">
            <a:extLst xmlns:a="http://schemas.openxmlformats.org/drawingml/2006/main">
              <a:ext uri="{FF2B5EF4-FFF2-40B4-BE49-F238E27FC236}">
                <a16:creationId xmlns:a16="http://schemas.microsoft.com/office/drawing/2014/main" id="{D2ED96CC-6870-4B00-9102-A20E23DD5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5810250"/>
            <a:ext cx="990600" cy="1348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Hydration &amp;</a:t>
            </a:r>
          </a:p>
        </p:txBody>
      </p:sp>
      <p:sp>
        <p:nvSpPr>
          <p:cNvPr id="36" name="electrolytes">
            <a:extLst xmlns:a="http://schemas.openxmlformats.org/drawingml/2006/main">
              <a:ext uri="{FF2B5EF4-FFF2-40B4-BE49-F238E27FC236}">
                <a16:creationId xmlns:a16="http://schemas.microsoft.com/office/drawing/2014/main" id="{7BB28544-D7AB-422E-B7F3-5CA5B70EF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5940552"/>
            <a:ext cx="990600" cy="1348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electrolytes</a:t>
            </a:r>
          </a:p>
        </p:txBody>
      </p:sp>
      <p:sp>
        <p:nvSpPr>
          <p:cNvPr id="37" name="Muscle strength &amp;">
            <a:extLst xmlns:a="http://schemas.openxmlformats.org/drawingml/2006/main">
              <a:ext uri="{FF2B5EF4-FFF2-40B4-BE49-F238E27FC236}">
                <a16:creationId xmlns:a16="http://schemas.microsoft.com/office/drawing/2014/main" id="{DA5D83AA-57C7-4BBA-90C7-6518FE2E2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86425" y="5810250"/>
            <a:ext cx="1019175" cy="1348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Muscle strength &amp;</a:t>
            </a:r>
          </a:p>
        </p:txBody>
      </p:sp>
      <p:sp>
        <p:nvSpPr>
          <p:cNvPr id="38" name="recovery">
            <a:extLst xmlns:a="http://schemas.openxmlformats.org/drawingml/2006/main">
              <a:ext uri="{FF2B5EF4-FFF2-40B4-BE49-F238E27FC236}">
                <a16:creationId xmlns:a16="http://schemas.microsoft.com/office/drawing/2014/main" id="{5B627D4B-31ED-44B3-BEBE-7398FACA0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86425" y="5940552"/>
            <a:ext cx="1019175" cy="1348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recovery</a:t>
            </a:r>
          </a:p>
        </p:txBody>
      </p:sp>
      <p:sp>
        <p:nvSpPr>
          <p:cNvPr id="39" name="Energy">
            <a:extLst xmlns:a="http://schemas.openxmlformats.org/drawingml/2006/main">
              <a:ext uri="{FF2B5EF4-FFF2-40B4-BE49-F238E27FC236}">
                <a16:creationId xmlns:a16="http://schemas.microsoft.com/office/drawing/2014/main" id="{DA6CADF2-C376-4ABE-BF17-F7911D967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5810250"/>
            <a:ext cx="762000" cy="1348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Energy</a:t>
            </a:r>
          </a:p>
        </p:txBody>
      </p:sp>
      <p:sp>
        <p:nvSpPr>
          <p:cNvPr id="40" name="metabolism">
            <a:extLst xmlns:a="http://schemas.openxmlformats.org/drawingml/2006/main">
              <a:ext uri="{FF2B5EF4-FFF2-40B4-BE49-F238E27FC236}">
                <a16:creationId xmlns:a16="http://schemas.microsoft.com/office/drawing/2014/main" id="{13ECBE77-62A8-4BBE-8377-D5A2AC795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5940552"/>
            <a:ext cx="762000" cy="1348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metabolism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4B570ED0-84DC-4752-8E81-701F28C5B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239"/>
          </a:solidFill>
          <a:ln xmlns:a="http://schemas.openxmlformats.org/drawingml/2006/main" w="0">
            <a:noFill/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167500D9-CE56-4228-A8EB-942ADDD99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71500"/>
            <a:ext cx="12192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A6A1"/>
          </a:solidFill>
          <a:ln xmlns:a="http://schemas.openxmlformats.org/drawingml/2006/main" w="0">
            <a:noFill/>
          </a:ln>
        </p:spPr>
      </p:sp>
      <p:pic>
        <p:nvPic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5821B857-7777-4B7D-88A5-6FF2E5DB9CF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f98d9c581b445f6"/>
          <a:stretch xmlns:a="http://schemas.openxmlformats.org/drawingml/2006/main"/>
        </p:blipFill>
        <p:spPr>
          <a:xfrm xmlns:a="http://schemas.openxmlformats.org/drawingml/2006/main">
            <a:off x="361950" y="85725"/>
            <a:ext cx="409575" cy="409575"/>
          </a:xfrm>
          <a:prstGeom xmlns:a="http://schemas.openxmlformats.org/drawingml/2006/main" prst="rect">
            <a:avLst/>
          </a:prstGeom>
        </p:spPr>
      </p:pic>
      <p:sp>
        <p:nvSpPr>
          <p:cNvPr id="44" name="HYTAN BIO TECH">
            <a:extLst xmlns:a="http://schemas.openxmlformats.org/drawingml/2006/main">
              <a:ext uri="{FF2B5EF4-FFF2-40B4-BE49-F238E27FC236}">
                <a16:creationId xmlns:a16="http://schemas.microsoft.com/office/drawing/2014/main" id="{F9DB2522-0A1E-45C1-A137-E436A5BAC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161925"/>
            <a:ext cx="428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HYTAN BIO TECH</a:t>
            </a:r>
          </a:p>
        </p:txBody>
      </p:sp>
      <p:sp>
        <p:nvSpPr>
          <p:cNvPr id="45" name="ORAL FILM INNOVATION">
            <a:extLst xmlns:a="http://schemas.openxmlformats.org/drawingml/2006/main">
              <a:ext uri="{FF2B5EF4-FFF2-40B4-BE49-F238E27FC236}">
                <a16:creationId xmlns:a16="http://schemas.microsoft.com/office/drawing/2014/main" id="{FBB207EA-E81A-41C5-8B1C-71176C250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38125"/>
            <a:ext cx="34480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B5E3D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050" b="0">
                <a:solidFill>
                  <a:srgbClr val="B5E3DF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B5E3DF"/>
                </a:solidFill>
                <a:latin typeface="Arial"/>
                <a:ea typeface="Arial"/>
                <a:cs typeface="Arial"/>
              </a:rPr>
              <a:t>ORAL FILM INNOVATION</a:t>
            </a:r>
          </a:p>
        </p:txBody>
      </p:sp>
      <p:sp>
        <p:nvSpPr>
          <p:cNvPr id="46" name="25">
            <a:extLst xmlns:a="http://schemas.openxmlformats.org/drawingml/2006/main">
              <a:ext uri="{FF2B5EF4-FFF2-40B4-BE49-F238E27FC236}">
                <a16:creationId xmlns:a16="http://schemas.microsoft.com/office/drawing/2014/main" id="{D0EA8934-9A1B-473B-BE21-F84FD14B9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91925" y="6648450"/>
            <a:ext cx="28575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75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25</a:t>
            </a:r>
          </a:p>
        </p:txBody>
      </p:sp>
    </p:spTree>
    <p:extLst>
      <p:ext uri="{BB962C8B-B14F-4D97-AF65-F5344CB8AC3E}">
        <p14:creationId xmlns:p14="http://schemas.microsoft.com/office/powerpoint/2010/main" val="743558493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B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4FB1BF0C-3E3E-4174-83B4-81D6ECC84FF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e28f608f98d460d"/>
          <a:stretch xmlns:a="http://schemas.openxmlformats.org/drawingml/2006/main"/>
        </p:blipFill>
        <p:spPr>
          <a:xfrm xmlns:a="http://schemas.openxmlformats.org/drawingml/2006/main">
            <a:off x="0" y="670"/>
            <a:ext cx="12192000" cy="6856661"/>
          </a:xfrm>
          <a:prstGeom xmlns:a="http://schemas.openxmlformats.org/drawingml/2006/main" prst="rect">
            <a:avLst/>
          </a:prstGeom>
        </p:spPr>
      </p:pic>
      <p:sp>
        <p:nvSpPr>
          <p:cNvPr id="2" name="Sports Health">
            <a:extLst xmlns:a="http://schemas.openxmlformats.org/drawingml/2006/main">
              <a:ext uri="{FF2B5EF4-FFF2-40B4-BE49-F238E27FC236}">
                <a16:creationId xmlns:a16="http://schemas.microsoft.com/office/drawing/2014/main" id="{EFCD9ADF-2400-4F79-93AA-5C7486B6E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742950"/>
            <a:ext cx="11334750" cy="4495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000" b="1">
                <a:solidFill>
                  <a:srgbClr val="087D8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3000" b="1">
                <a:solidFill>
                  <a:srgbClr val="087D84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87D84"/>
                </a:solidFill>
                <a:latin typeface="Arial"/>
                <a:ea typeface="Arial"/>
                <a:cs typeface="Arial"/>
              </a:rPr>
              <a:t>Sports Health</a:t>
            </a:r>
          </a:p>
        </p:txBody>
      </p:sp>
      <p:sp>
        <p:nvSpPr>
          <p:cNvPr id="3" name="Customizable oral film nutrition for energy, focus, hyd">
            <a:extLst xmlns:a="http://schemas.openxmlformats.org/drawingml/2006/main">
              <a:ext uri="{FF2B5EF4-FFF2-40B4-BE49-F238E27FC236}">
                <a16:creationId xmlns:a16="http://schemas.microsoft.com/office/drawing/2014/main" id="{0074B040-21CB-45D6-9B75-9161E3923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" y="1352550"/>
            <a:ext cx="11306175" cy="1708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4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14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Customizable oral film nutrition for energy, focus, hydration, endurance and post-workout recovery.</a:t>
            </a:r>
          </a:p>
        </p:txBody>
      </p:sp>
      <p:sp>
        <p:nvSpPr>
          <p:cNvPr id="4" name="F1">
            <a:extLst xmlns:a="http://schemas.openxmlformats.org/drawingml/2006/main">
              <a:ext uri="{FF2B5EF4-FFF2-40B4-BE49-F238E27FC236}">
                <a16:creationId xmlns:a16="http://schemas.microsoft.com/office/drawing/2014/main" id="{CEA593D8-C74C-4EF2-8D79-F2964D498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93357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087D8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2250" b="1">
                <a:solidFill>
                  <a:srgbClr val="087D84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087D84"/>
                </a:solidFill>
                <a:latin typeface="Arial"/>
                <a:ea typeface="Arial"/>
                <a:cs typeface="Arial"/>
              </a:rPr>
              <a:t>F1</a:t>
            </a:r>
          </a:p>
        </p:txBody>
      </p:sp>
      <p:sp>
        <p:nvSpPr>
          <p:cNvPr id="5" name="Caffeine Sports">
            <a:extLst xmlns:a="http://schemas.openxmlformats.org/drawingml/2006/main">
              <a:ext uri="{FF2B5EF4-FFF2-40B4-BE49-F238E27FC236}">
                <a16:creationId xmlns:a16="http://schemas.microsoft.com/office/drawing/2014/main" id="{243DBC9F-89C9-4E0D-885C-D7B3AEFE8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2590800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Caffeine Sports</a:t>
            </a:r>
          </a:p>
        </p:txBody>
      </p:sp>
      <p:sp>
        <p:nvSpPr>
          <p:cNvPr id="6" name="Oral Dissolving Film">
            <a:extLst xmlns:a="http://schemas.openxmlformats.org/drawingml/2006/main">
              <a:ext uri="{FF2B5EF4-FFF2-40B4-BE49-F238E27FC236}">
                <a16:creationId xmlns:a16="http://schemas.microsoft.com/office/drawing/2014/main" id="{A4DC9257-73AF-4D8B-988D-FB51B1044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3219450"/>
            <a:ext cx="2419350" cy="1685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Oral Dissolving Film</a:t>
            </a:r>
          </a:p>
        </p:txBody>
      </p:sp>
      <p:sp>
        <p:nvSpPr>
          <p:cNvPr id="7" name="Key Ingredients">
            <a:extLst xmlns:a="http://schemas.openxmlformats.org/drawingml/2006/main">
              <a:ext uri="{FF2B5EF4-FFF2-40B4-BE49-F238E27FC236}">
                <a16:creationId xmlns:a16="http://schemas.microsoft.com/office/drawing/2014/main" id="{AF29603A-C75B-47B2-9F16-2AD68BA47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3895725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Key Ingredients</a:t>
            </a:r>
          </a:p>
        </p:txBody>
      </p:sp>
      <p:sp>
        <p:nvSpPr>
          <p:cNvPr id="8" name="Caffeine">
            <a:extLst xmlns:a="http://schemas.openxmlformats.org/drawingml/2006/main">
              <a:ext uri="{FF2B5EF4-FFF2-40B4-BE49-F238E27FC236}">
                <a16:creationId xmlns:a16="http://schemas.microsoft.com/office/drawing/2014/main" id="{CD1927A4-F07B-437E-9FEE-890F6BCE5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4191000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Caffeine</a:t>
            </a:r>
          </a:p>
        </p:txBody>
      </p:sp>
      <p:sp>
        <p:nvSpPr>
          <p:cNvPr id="9" name="Benefits">
            <a:extLst xmlns:a="http://schemas.openxmlformats.org/drawingml/2006/main">
              <a:ext uri="{FF2B5EF4-FFF2-40B4-BE49-F238E27FC236}">
                <a16:creationId xmlns:a16="http://schemas.microsoft.com/office/drawing/2014/main" id="{EAB55873-20E8-4377-9E06-F3C379408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5238750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Benefits</a:t>
            </a:r>
          </a:p>
        </p:txBody>
      </p:sp>
      <p:sp>
        <p:nvSpPr>
          <p:cNvPr id="10" name="Boosts energy">
            <a:extLst xmlns:a="http://schemas.openxmlformats.org/drawingml/2006/main">
              <a:ext uri="{FF2B5EF4-FFF2-40B4-BE49-F238E27FC236}">
                <a16:creationId xmlns:a16="http://schemas.microsoft.com/office/drawing/2014/main" id="{2CF4A67D-5CAB-41C2-9DEC-F8A163BA2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5524500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Boosts energy</a:t>
            </a:r>
          </a:p>
        </p:txBody>
      </p:sp>
      <p:sp>
        <p:nvSpPr>
          <p:cNvPr id="11" name="Alertness support">
            <a:extLst xmlns:a="http://schemas.openxmlformats.org/drawingml/2006/main">
              <a:ext uri="{FF2B5EF4-FFF2-40B4-BE49-F238E27FC236}">
                <a16:creationId xmlns:a16="http://schemas.microsoft.com/office/drawing/2014/main" id="{B335CD8D-EEB4-4F1F-A7A0-EC65DA074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5688349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Alertness support</a:t>
            </a:r>
          </a:p>
        </p:txBody>
      </p:sp>
      <p:sp>
        <p:nvSpPr>
          <p:cNvPr id="12" name="Sports performance support">
            <a:extLst xmlns:a="http://schemas.openxmlformats.org/drawingml/2006/main">
              <a:ext uri="{FF2B5EF4-FFF2-40B4-BE49-F238E27FC236}">
                <a16:creationId xmlns:a16="http://schemas.microsoft.com/office/drawing/2014/main" id="{84650F48-A2C6-4232-A6CD-C60B8C8E2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5852198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Sports performance support</a:t>
            </a:r>
          </a:p>
        </p:txBody>
      </p:sp>
      <p:sp>
        <p:nvSpPr>
          <p:cNvPr id="13" name="F2">
            <a:extLst xmlns:a="http://schemas.openxmlformats.org/drawingml/2006/main">
              <a:ext uri="{FF2B5EF4-FFF2-40B4-BE49-F238E27FC236}">
                <a16:creationId xmlns:a16="http://schemas.microsoft.com/office/drawing/2014/main" id="{45992076-131D-4926-942A-519E1BE74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4825" y="193357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087D8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2250" b="1">
                <a:solidFill>
                  <a:srgbClr val="087D84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087D84"/>
                </a:solidFill>
                <a:latin typeface="Arial"/>
                <a:ea typeface="Arial"/>
                <a:cs typeface="Arial"/>
              </a:rPr>
              <a:t>F2</a:t>
            </a:r>
          </a:p>
        </p:txBody>
      </p:sp>
      <p:sp>
        <p:nvSpPr>
          <p:cNvPr id="14" name="Caffeine + L-Theanine">
            <a:extLst xmlns:a="http://schemas.openxmlformats.org/drawingml/2006/main">
              <a:ext uri="{FF2B5EF4-FFF2-40B4-BE49-F238E27FC236}">
                <a16:creationId xmlns:a16="http://schemas.microsoft.com/office/drawing/2014/main" id="{E465556B-7E81-4241-B3FC-0CEDBD88B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2590800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Caffeine + L-Theanine</a:t>
            </a:r>
          </a:p>
        </p:txBody>
      </p:sp>
      <p:sp>
        <p:nvSpPr>
          <p:cNvPr id="15" name="Oral Dissolving Film">
            <a:extLst xmlns:a="http://schemas.openxmlformats.org/drawingml/2006/main">
              <a:ext uri="{FF2B5EF4-FFF2-40B4-BE49-F238E27FC236}">
                <a16:creationId xmlns:a16="http://schemas.microsoft.com/office/drawing/2014/main" id="{B7A8B75C-45E0-4B74-A920-234C23F03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3219450"/>
            <a:ext cx="2419350" cy="1685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Oral Dissolving Film</a:t>
            </a:r>
          </a:p>
        </p:txBody>
      </p:sp>
      <p:sp>
        <p:nvSpPr>
          <p:cNvPr id="16" name="Key Ingredients">
            <a:extLst xmlns:a="http://schemas.openxmlformats.org/drawingml/2006/main">
              <a:ext uri="{FF2B5EF4-FFF2-40B4-BE49-F238E27FC236}">
                <a16:creationId xmlns:a16="http://schemas.microsoft.com/office/drawing/2014/main" id="{3C99D387-C5CD-40D7-980C-897C67155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1925" y="3895725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Key Ingredients</a:t>
            </a:r>
          </a:p>
        </p:txBody>
      </p:sp>
      <p:sp>
        <p:nvSpPr>
          <p:cNvPr id="17" name="Caffeine">
            <a:extLst xmlns:a="http://schemas.openxmlformats.org/drawingml/2006/main">
              <a:ext uri="{FF2B5EF4-FFF2-40B4-BE49-F238E27FC236}">
                <a16:creationId xmlns:a16="http://schemas.microsoft.com/office/drawing/2014/main" id="{8539705D-9472-4A0D-9216-A42F8F8B8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4191000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Caffeine</a:t>
            </a:r>
          </a:p>
        </p:txBody>
      </p:sp>
      <p:sp>
        <p:nvSpPr>
          <p:cNvPr id="18" name="L-theanine">
            <a:extLst xmlns:a="http://schemas.openxmlformats.org/drawingml/2006/main">
              <a:ext uri="{FF2B5EF4-FFF2-40B4-BE49-F238E27FC236}">
                <a16:creationId xmlns:a16="http://schemas.microsoft.com/office/drawing/2014/main" id="{E77CB4D2-B77B-4D41-9CA3-B42F6621D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4370784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L-theanine</a:t>
            </a:r>
          </a:p>
        </p:txBody>
      </p:sp>
      <p:sp>
        <p:nvSpPr>
          <p:cNvPr id="19" name="Benefits">
            <a:extLst xmlns:a="http://schemas.openxmlformats.org/drawingml/2006/main">
              <a:ext uri="{FF2B5EF4-FFF2-40B4-BE49-F238E27FC236}">
                <a16:creationId xmlns:a16="http://schemas.microsoft.com/office/drawing/2014/main" id="{F9B4286B-E6DD-4E02-838F-E778CB071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1925" y="5238750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Benefits</a:t>
            </a:r>
          </a:p>
        </p:txBody>
      </p:sp>
      <p:sp>
        <p:nvSpPr>
          <p:cNvPr id="20" name="Focus and endurance support">
            <a:extLst xmlns:a="http://schemas.openxmlformats.org/drawingml/2006/main">
              <a:ext uri="{FF2B5EF4-FFF2-40B4-BE49-F238E27FC236}">
                <a16:creationId xmlns:a16="http://schemas.microsoft.com/office/drawing/2014/main" id="{F44831B5-EA15-4943-BF53-4E5D4ACB4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5524500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Focus and endurance support</a:t>
            </a:r>
          </a:p>
        </p:txBody>
      </p:sp>
      <p:sp>
        <p:nvSpPr>
          <p:cNvPr id="21" name="Improves mental alertness">
            <a:extLst xmlns:a="http://schemas.openxmlformats.org/drawingml/2006/main">
              <a:ext uri="{FF2B5EF4-FFF2-40B4-BE49-F238E27FC236}">
                <a16:creationId xmlns:a16="http://schemas.microsoft.com/office/drawing/2014/main" id="{AA1A2F35-91B7-4EDE-B85A-FB201BE2A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5688349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Improves mental alertness</a:t>
            </a:r>
          </a:p>
        </p:txBody>
      </p:sp>
      <p:sp>
        <p:nvSpPr>
          <p:cNvPr id="22" name="Sustained energy support">
            <a:extLst xmlns:a="http://schemas.openxmlformats.org/drawingml/2006/main">
              <a:ext uri="{FF2B5EF4-FFF2-40B4-BE49-F238E27FC236}">
                <a16:creationId xmlns:a16="http://schemas.microsoft.com/office/drawing/2014/main" id="{578A3DDE-0C78-4336-A282-B16E64A7A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5852198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Sustained energy support</a:t>
            </a:r>
          </a:p>
        </p:txBody>
      </p:sp>
      <p:sp>
        <p:nvSpPr>
          <p:cNvPr id="23" name="F3">
            <a:extLst xmlns:a="http://schemas.openxmlformats.org/drawingml/2006/main">
              <a:ext uri="{FF2B5EF4-FFF2-40B4-BE49-F238E27FC236}">
                <a16:creationId xmlns:a16="http://schemas.microsoft.com/office/drawing/2014/main" id="{DEBCA3DD-D04D-4E93-9593-81B04D2B9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193357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087D8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2250" b="1">
                <a:solidFill>
                  <a:srgbClr val="087D84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087D84"/>
                </a:solidFill>
                <a:latin typeface="Arial"/>
                <a:ea typeface="Arial"/>
                <a:cs typeface="Arial"/>
              </a:rPr>
              <a:t>F3</a:t>
            </a:r>
          </a:p>
        </p:txBody>
      </p:sp>
      <p:sp>
        <p:nvSpPr>
          <p:cNvPr id="24" name="Electrolyte Hydration">
            <a:extLst xmlns:a="http://schemas.openxmlformats.org/drawingml/2006/main">
              <a:ext uri="{FF2B5EF4-FFF2-40B4-BE49-F238E27FC236}">
                <a16:creationId xmlns:a16="http://schemas.microsoft.com/office/drawing/2014/main" id="{042CE584-4B70-40AB-ADA5-FAD209418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5075" y="2590800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Electrolyte Hydration</a:t>
            </a:r>
          </a:p>
        </p:txBody>
      </p:sp>
      <p:sp>
        <p:nvSpPr>
          <p:cNvPr id="25" name="Oral Dissolving Film">
            <a:extLst xmlns:a="http://schemas.openxmlformats.org/drawingml/2006/main">
              <a:ext uri="{FF2B5EF4-FFF2-40B4-BE49-F238E27FC236}">
                <a16:creationId xmlns:a16="http://schemas.microsoft.com/office/drawing/2014/main" id="{D1512F97-75A6-422D-9218-8BDD032D8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5075" y="3219450"/>
            <a:ext cx="2419350" cy="1685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Oral Dissolving Film</a:t>
            </a:r>
          </a:p>
        </p:txBody>
      </p:sp>
      <p:sp>
        <p:nvSpPr>
          <p:cNvPr id="26" name="Key Ingredients">
            <a:extLst xmlns:a="http://schemas.openxmlformats.org/drawingml/2006/main">
              <a:ext uri="{FF2B5EF4-FFF2-40B4-BE49-F238E27FC236}">
                <a16:creationId xmlns:a16="http://schemas.microsoft.com/office/drawing/2014/main" id="{26C036E9-DDD5-4BC5-8611-031704D51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3895725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Key Ingredients</a:t>
            </a:r>
          </a:p>
        </p:txBody>
      </p:sp>
      <p:sp>
        <p:nvSpPr>
          <p:cNvPr id="27" name="Sodium">
            <a:extLst xmlns:a="http://schemas.openxmlformats.org/drawingml/2006/main">
              <a:ext uri="{FF2B5EF4-FFF2-40B4-BE49-F238E27FC236}">
                <a16:creationId xmlns:a16="http://schemas.microsoft.com/office/drawing/2014/main" id="{07E2A0EC-FF8A-402F-AA30-74A83E448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4191000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Sodium</a:t>
            </a:r>
          </a:p>
        </p:txBody>
      </p:sp>
      <p:sp>
        <p:nvSpPr>
          <p:cNvPr id="28" name="Potassium">
            <a:extLst xmlns:a="http://schemas.openxmlformats.org/drawingml/2006/main">
              <a:ext uri="{FF2B5EF4-FFF2-40B4-BE49-F238E27FC236}">
                <a16:creationId xmlns:a16="http://schemas.microsoft.com/office/drawing/2014/main" id="{44FB27C2-CB3E-4B68-B38A-0C0497605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4370784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Potassium</a:t>
            </a:r>
          </a:p>
        </p:txBody>
      </p:sp>
      <p:sp>
        <p:nvSpPr>
          <p:cNvPr id="29" name="Magnesium">
            <a:extLst xmlns:a="http://schemas.openxmlformats.org/drawingml/2006/main">
              <a:ext uri="{FF2B5EF4-FFF2-40B4-BE49-F238E27FC236}">
                <a16:creationId xmlns:a16="http://schemas.microsoft.com/office/drawing/2014/main" id="{32A5EBC0-603E-485E-A27B-2F5BA39FE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4550569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Magnesium</a:t>
            </a:r>
          </a:p>
        </p:txBody>
      </p:sp>
      <p:sp>
        <p:nvSpPr>
          <p:cNvPr id="30" name="Benefits">
            <a:extLst xmlns:a="http://schemas.openxmlformats.org/drawingml/2006/main">
              <a:ext uri="{FF2B5EF4-FFF2-40B4-BE49-F238E27FC236}">
                <a16:creationId xmlns:a16="http://schemas.microsoft.com/office/drawing/2014/main" id="{4C280A3E-F800-406A-807F-62D6A35F9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5238750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Benefits</a:t>
            </a:r>
          </a:p>
        </p:txBody>
      </p:sp>
      <p:sp>
        <p:nvSpPr>
          <p:cNvPr id="31" name="Hydration support">
            <a:extLst xmlns:a="http://schemas.openxmlformats.org/drawingml/2006/main">
              <a:ext uri="{FF2B5EF4-FFF2-40B4-BE49-F238E27FC236}">
                <a16:creationId xmlns:a16="http://schemas.microsoft.com/office/drawing/2014/main" id="{5C58E964-500B-4CC6-9BBE-A68A22EBD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5524500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Hydration support</a:t>
            </a:r>
          </a:p>
        </p:txBody>
      </p:sp>
      <p:sp>
        <p:nvSpPr>
          <p:cNvPr id="32" name="Electrolyte replenishment">
            <a:extLst xmlns:a="http://schemas.openxmlformats.org/drawingml/2006/main">
              <a:ext uri="{FF2B5EF4-FFF2-40B4-BE49-F238E27FC236}">
                <a16:creationId xmlns:a16="http://schemas.microsoft.com/office/drawing/2014/main" id="{9C086FD1-8FC5-466B-9884-7876B4D1A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5688349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Electrolyte replenishment</a:t>
            </a:r>
          </a:p>
        </p:txBody>
      </p:sp>
      <p:sp>
        <p:nvSpPr>
          <p:cNvPr id="33" name="Fluid balance support">
            <a:extLst xmlns:a="http://schemas.openxmlformats.org/drawingml/2006/main">
              <a:ext uri="{FF2B5EF4-FFF2-40B4-BE49-F238E27FC236}">
                <a16:creationId xmlns:a16="http://schemas.microsoft.com/office/drawing/2014/main" id="{98B7701C-F8FB-494D-B8DA-57BB9D36D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5852198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Fluid balance support</a:t>
            </a:r>
          </a:p>
        </p:txBody>
      </p:sp>
      <p:sp>
        <p:nvSpPr>
          <p:cNvPr id="34" name="F4">
            <a:extLst xmlns:a="http://schemas.openxmlformats.org/drawingml/2006/main">
              <a:ext uri="{FF2B5EF4-FFF2-40B4-BE49-F238E27FC236}">
                <a16:creationId xmlns:a16="http://schemas.microsoft.com/office/drawing/2014/main" id="{D8CFAC3D-8F0B-4F64-8BEA-D341352E6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86975" y="193357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087D8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2250" b="1">
                <a:solidFill>
                  <a:srgbClr val="087D84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087D84"/>
                </a:solidFill>
                <a:latin typeface="Arial"/>
                <a:ea typeface="Arial"/>
                <a:cs typeface="Arial"/>
              </a:rPr>
              <a:t>F4</a:t>
            </a:r>
          </a:p>
        </p:txBody>
      </p:sp>
      <p:sp>
        <p:nvSpPr>
          <p:cNvPr id="35" name="Creatine Strength">
            <a:extLst xmlns:a="http://schemas.openxmlformats.org/drawingml/2006/main">
              <a:ext uri="{FF2B5EF4-FFF2-40B4-BE49-F238E27FC236}">
                <a16:creationId xmlns:a16="http://schemas.microsoft.com/office/drawing/2014/main" id="{27E900A5-B7C8-4ACD-B855-DA3B1B584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2590800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Creatine Strength</a:t>
            </a:r>
          </a:p>
        </p:txBody>
      </p:sp>
      <p:sp>
        <p:nvSpPr>
          <p:cNvPr id="36" name="Oral Dissolving Film">
            <a:extLst xmlns:a="http://schemas.openxmlformats.org/drawingml/2006/main">
              <a:ext uri="{FF2B5EF4-FFF2-40B4-BE49-F238E27FC236}">
                <a16:creationId xmlns:a16="http://schemas.microsoft.com/office/drawing/2014/main" id="{0749B46D-FBEC-44C9-B7E7-5E835ABB3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3219450"/>
            <a:ext cx="2419350" cy="1685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Oral Dissolving Film</a:t>
            </a:r>
          </a:p>
        </p:txBody>
      </p:sp>
      <p:sp>
        <p:nvSpPr>
          <p:cNvPr id="37" name="Key Ingredients">
            <a:extLst xmlns:a="http://schemas.openxmlformats.org/drawingml/2006/main">
              <a:ext uri="{FF2B5EF4-FFF2-40B4-BE49-F238E27FC236}">
                <a16:creationId xmlns:a16="http://schemas.microsoft.com/office/drawing/2014/main" id="{70AE13FB-E53C-4819-9915-EDA20ED1D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44075" y="3895725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Key Ingredients</a:t>
            </a:r>
          </a:p>
        </p:txBody>
      </p:sp>
      <p:sp>
        <p:nvSpPr>
          <p:cNvPr id="38" name="Creatine">
            <a:extLst xmlns:a="http://schemas.openxmlformats.org/drawingml/2006/main">
              <a:ext uri="{FF2B5EF4-FFF2-40B4-BE49-F238E27FC236}">
                <a16:creationId xmlns:a16="http://schemas.microsoft.com/office/drawing/2014/main" id="{921AE690-B5DB-42C7-9F27-203ED96D4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4191000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Creatine</a:t>
            </a:r>
          </a:p>
        </p:txBody>
      </p:sp>
      <p:sp>
        <p:nvSpPr>
          <p:cNvPr id="39" name="Benefits">
            <a:extLst xmlns:a="http://schemas.openxmlformats.org/drawingml/2006/main">
              <a:ext uri="{FF2B5EF4-FFF2-40B4-BE49-F238E27FC236}">
                <a16:creationId xmlns:a16="http://schemas.microsoft.com/office/drawing/2014/main" id="{7DC9DCA5-D17F-4EDF-B285-0FEAC221D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44075" y="5238750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Benefits</a:t>
            </a:r>
          </a:p>
        </p:txBody>
      </p:sp>
      <p:sp>
        <p:nvSpPr>
          <p:cNvPr id="40" name="Increases muscle strength">
            <a:extLst xmlns:a="http://schemas.openxmlformats.org/drawingml/2006/main">
              <a:ext uri="{FF2B5EF4-FFF2-40B4-BE49-F238E27FC236}">
                <a16:creationId xmlns:a16="http://schemas.microsoft.com/office/drawing/2014/main" id="{35F8DE8F-FB4D-41BC-89A7-3AE9B4E0D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5524500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Increases muscle strength</a:t>
            </a:r>
          </a:p>
        </p:txBody>
      </p:sp>
      <p:sp>
        <p:nvSpPr>
          <p:cNvPr id="41" name="Explosive power support">
            <a:extLst xmlns:a="http://schemas.openxmlformats.org/drawingml/2006/main">
              <a:ext uri="{FF2B5EF4-FFF2-40B4-BE49-F238E27FC236}">
                <a16:creationId xmlns:a16="http://schemas.microsoft.com/office/drawing/2014/main" id="{CC5C1D34-CBE0-490D-85F8-CDC9C9338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5688349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Explosive power support</a:t>
            </a:r>
          </a:p>
        </p:txBody>
      </p:sp>
      <p:sp>
        <p:nvSpPr>
          <p:cNvPr id="42" name="Sports performance support">
            <a:extLst xmlns:a="http://schemas.openxmlformats.org/drawingml/2006/main">
              <a:ext uri="{FF2B5EF4-FFF2-40B4-BE49-F238E27FC236}">
                <a16:creationId xmlns:a16="http://schemas.microsoft.com/office/drawing/2014/main" id="{D9A6B5BE-ECAB-4479-9188-61ADB37C3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5852198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Sports performance support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44CED757-4FFD-4616-B7F9-A4FB51E9A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239"/>
          </a:solidFill>
          <a:ln xmlns:a="http://schemas.openxmlformats.org/drawingml/2006/main" w="0">
            <a:noFill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74F92F9F-3EC3-450D-8D38-39AD824B6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71500"/>
            <a:ext cx="12192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A6A1"/>
          </a:solidFill>
          <a:ln xmlns:a="http://schemas.openxmlformats.org/drawingml/2006/main" w="0">
            <a:noFill/>
          </a:ln>
        </p:spPr>
      </p:sp>
      <p:pic>
        <p:nvPic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137060EA-AF2C-4A68-895E-D4BF3E33B7B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9ac8af3df494e9f"/>
          <a:stretch xmlns:a="http://schemas.openxmlformats.org/drawingml/2006/main"/>
        </p:blipFill>
        <p:spPr>
          <a:xfrm xmlns:a="http://schemas.openxmlformats.org/drawingml/2006/main">
            <a:off x="361950" y="85725"/>
            <a:ext cx="409575" cy="409575"/>
          </a:xfrm>
          <a:prstGeom xmlns:a="http://schemas.openxmlformats.org/drawingml/2006/main" prst="rect">
            <a:avLst/>
          </a:prstGeom>
        </p:spPr>
      </p:pic>
      <p:sp>
        <p:nvSpPr>
          <p:cNvPr id="46" name="HYTAN BIO TECH">
            <a:extLst xmlns:a="http://schemas.openxmlformats.org/drawingml/2006/main">
              <a:ext uri="{FF2B5EF4-FFF2-40B4-BE49-F238E27FC236}">
                <a16:creationId xmlns:a16="http://schemas.microsoft.com/office/drawing/2014/main" id="{7D18DCB7-6C4E-4407-87AA-9F08A3A05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161925"/>
            <a:ext cx="428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HYTAN BIO TECH</a:t>
            </a:r>
          </a:p>
        </p:txBody>
      </p:sp>
      <p:sp>
        <p:nvSpPr>
          <p:cNvPr id="47" name="ORAL FILM INNOVATION">
            <a:extLst xmlns:a="http://schemas.openxmlformats.org/drawingml/2006/main">
              <a:ext uri="{FF2B5EF4-FFF2-40B4-BE49-F238E27FC236}">
                <a16:creationId xmlns:a16="http://schemas.microsoft.com/office/drawing/2014/main" id="{B163F471-7A9A-4D8F-BC7B-E448F619B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38125"/>
            <a:ext cx="34480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B5E3D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050" b="0">
                <a:solidFill>
                  <a:srgbClr val="B5E3DF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B5E3DF"/>
                </a:solidFill>
                <a:latin typeface="Arial"/>
                <a:ea typeface="Arial"/>
                <a:cs typeface="Arial"/>
              </a:rPr>
              <a:t>ORAL FILM INNOVATION</a:t>
            </a:r>
          </a:p>
        </p:txBody>
      </p:sp>
      <p:sp>
        <p:nvSpPr>
          <p:cNvPr id="48" name="26">
            <a:extLst xmlns:a="http://schemas.openxmlformats.org/drawingml/2006/main">
              <a:ext uri="{FF2B5EF4-FFF2-40B4-BE49-F238E27FC236}">
                <a16:creationId xmlns:a16="http://schemas.microsoft.com/office/drawing/2014/main" id="{808E1916-E7C2-43FF-BBBD-4FF3780E7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91925" y="6648450"/>
            <a:ext cx="28575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75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26</a:t>
            </a:r>
          </a:p>
        </p:txBody>
      </p:sp>
    </p:spTree>
    <p:extLst>
      <p:ext uri="{BB962C8B-B14F-4D97-AF65-F5344CB8AC3E}">
        <p14:creationId xmlns:p14="http://schemas.microsoft.com/office/powerpoint/2010/main" val="384950762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B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39D13A41-1A10-408B-B9E1-A047FBBEECD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7602783741140d7"/>
          <a:stretch xmlns:a="http://schemas.openxmlformats.org/drawingml/2006/main"/>
        </p:blipFill>
        <p:spPr>
          <a:xfrm xmlns:a="http://schemas.openxmlformats.org/drawingml/2006/main">
            <a:off x="0" y="670"/>
            <a:ext cx="12192000" cy="6856661"/>
          </a:xfrm>
          <a:prstGeom xmlns:a="http://schemas.openxmlformats.org/drawingml/2006/main" prst="rect">
            <a:avLst/>
          </a:prstGeom>
        </p:spPr>
      </p:pic>
      <p:sp>
        <p:nvSpPr>
          <p:cNvPr id="2" name="Sports Health">
            <a:extLst xmlns:a="http://schemas.openxmlformats.org/drawingml/2006/main">
              <a:ext uri="{FF2B5EF4-FFF2-40B4-BE49-F238E27FC236}">
                <a16:creationId xmlns:a16="http://schemas.microsoft.com/office/drawing/2014/main" id="{792447BD-354E-4156-A9E4-AFD28AC70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742950"/>
            <a:ext cx="11334750" cy="4495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000" b="1">
                <a:solidFill>
                  <a:srgbClr val="087D8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3000" b="1">
                <a:solidFill>
                  <a:srgbClr val="087D84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87D84"/>
                </a:solidFill>
                <a:latin typeface="Arial"/>
                <a:ea typeface="Arial"/>
                <a:cs typeface="Arial"/>
              </a:rPr>
              <a:t>Sports Health</a:t>
            </a:r>
          </a:p>
        </p:txBody>
      </p:sp>
      <p:sp>
        <p:nvSpPr>
          <p:cNvPr id="3" name="Customizable oral film nutrition for energy, focus, hyd">
            <a:extLst xmlns:a="http://schemas.openxmlformats.org/drawingml/2006/main">
              <a:ext uri="{FF2B5EF4-FFF2-40B4-BE49-F238E27FC236}">
                <a16:creationId xmlns:a16="http://schemas.microsoft.com/office/drawing/2014/main" id="{132D3A4F-AEDD-463D-8497-F7600E34C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" y="1352550"/>
            <a:ext cx="11306175" cy="1708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4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14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Customizable oral film nutrition for energy, focus, hydration, endurance and post-workout recovery.</a:t>
            </a:r>
          </a:p>
        </p:txBody>
      </p:sp>
      <p:sp>
        <p:nvSpPr>
          <p:cNvPr id="4" name="F5">
            <a:extLst xmlns:a="http://schemas.openxmlformats.org/drawingml/2006/main">
              <a:ext uri="{FF2B5EF4-FFF2-40B4-BE49-F238E27FC236}">
                <a16:creationId xmlns:a16="http://schemas.microsoft.com/office/drawing/2014/main" id="{39A99DEF-660B-49DC-9FD8-19F663364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93357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087D8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2250" b="1">
                <a:solidFill>
                  <a:srgbClr val="087D84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087D84"/>
                </a:solidFill>
                <a:latin typeface="Arial"/>
                <a:ea typeface="Arial"/>
                <a:cs typeface="Arial"/>
              </a:rPr>
              <a:t>F5</a:t>
            </a:r>
          </a:p>
        </p:txBody>
      </p:sp>
      <p:sp>
        <p:nvSpPr>
          <p:cNvPr id="5" name="EAA Recovery">
            <a:extLst xmlns:a="http://schemas.openxmlformats.org/drawingml/2006/main">
              <a:ext uri="{FF2B5EF4-FFF2-40B4-BE49-F238E27FC236}">
                <a16:creationId xmlns:a16="http://schemas.microsoft.com/office/drawing/2014/main" id="{051001B8-803B-48C4-9BCB-A35A98FC3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2590800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EAA Recovery</a:t>
            </a:r>
          </a:p>
        </p:txBody>
      </p:sp>
      <p:sp>
        <p:nvSpPr>
          <p:cNvPr id="6" name="Oral Dissolving Film">
            <a:extLst xmlns:a="http://schemas.openxmlformats.org/drawingml/2006/main">
              <a:ext uri="{FF2B5EF4-FFF2-40B4-BE49-F238E27FC236}">
                <a16:creationId xmlns:a16="http://schemas.microsoft.com/office/drawing/2014/main" id="{393BB5DA-A55A-41C5-B3AB-4F904013C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3219450"/>
            <a:ext cx="2419350" cy="1685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Oral Dissolving Film</a:t>
            </a:r>
          </a:p>
        </p:txBody>
      </p:sp>
      <p:sp>
        <p:nvSpPr>
          <p:cNvPr id="7" name="Key Ingredients">
            <a:extLst xmlns:a="http://schemas.openxmlformats.org/drawingml/2006/main">
              <a:ext uri="{FF2B5EF4-FFF2-40B4-BE49-F238E27FC236}">
                <a16:creationId xmlns:a16="http://schemas.microsoft.com/office/drawing/2014/main" id="{7F744F11-B69A-4A70-961A-DC0D73BF9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3895725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Key Ingredients</a:t>
            </a:r>
          </a:p>
        </p:txBody>
      </p:sp>
      <p:sp>
        <p:nvSpPr>
          <p:cNvPr id="8" name="Essential amino acids">
            <a:extLst xmlns:a="http://schemas.openxmlformats.org/drawingml/2006/main">
              <a:ext uri="{FF2B5EF4-FFF2-40B4-BE49-F238E27FC236}">
                <a16:creationId xmlns:a16="http://schemas.microsoft.com/office/drawing/2014/main" id="{74555A08-E208-46B3-967D-D22FC9D58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4191000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Essential amino acids</a:t>
            </a:r>
          </a:p>
        </p:txBody>
      </p:sp>
      <p:sp>
        <p:nvSpPr>
          <p:cNvPr id="9" name="(EAA)">
            <a:extLst xmlns:a="http://schemas.openxmlformats.org/drawingml/2006/main">
              <a:ext uri="{FF2B5EF4-FFF2-40B4-BE49-F238E27FC236}">
                <a16:creationId xmlns:a16="http://schemas.microsoft.com/office/drawing/2014/main" id="{925438DC-D245-4649-AB35-C6DD1B12A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4370784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(EAA)</a:t>
            </a:r>
          </a:p>
        </p:txBody>
      </p:sp>
      <p:sp>
        <p:nvSpPr>
          <p:cNvPr id="10" name="Benefits">
            <a:extLst xmlns:a="http://schemas.openxmlformats.org/drawingml/2006/main">
              <a:ext uri="{FF2B5EF4-FFF2-40B4-BE49-F238E27FC236}">
                <a16:creationId xmlns:a16="http://schemas.microsoft.com/office/drawing/2014/main" id="{27EAD359-1353-48C5-B270-AEB3DE406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5238750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Benefits</a:t>
            </a:r>
          </a:p>
        </p:txBody>
      </p:sp>
      <p:sp>
        <p:nvSpPr>
          <p:cNvPr id="11" name="Muscle recovery support">
            <a:extLst xmlns:a="http://schemas.openxmlformats.org/drawingml/2006/main">
              <a:ext uri="{FF2B5EF4-FFF2-40B4-BE49-F238E27FC236}">
                <a16:creationId xmlns:a16="http://schemas.microsoft.com/office/drawing/2014/main" id="{9E196D0F-268C-484A-8461-D12A5C8AE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5524500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Muscle recovery support</a:t>
            </a:r>
          </a:p>
        </p:txBody>
      </p:sp>
      <p:sp>
        <p:nvSpPr>
          <p:cNvPr id="12" name="Muscle protein support">
            <a:extLst xmlns:a="http://schemas.openxmlformats.org/drawingml/2006/main">
              <a:ext uri="{FF2B5EF4-FFF2-40B4-BE49-F238E27FC236}">
                <a16:creationId xmlns:a16="http://schemas.microsoft.com/office/drawing/2014/main" id="{83EEC35E-2B23-4CFB-B5D8-FB3A9FC9A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5688349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Muscle protein support</a:t>
            </a:r>
          </a:p>
        </p:txBody>
      </p:sp>
      <p:sp>
        <p:nvSpPr>
          <p:cNvPr id="13" name="Post-workout nutrition">
            <a:extLst xmlns:a="http://schemas.openxmlformats.org/drawingml/2006/main">
              <a:ext uri="{FF2B5EF4-FFF2-40B4-BE49-F238E27FC236}">
                <a16:creationId xmlns:a16="http://schemas.microsoft.com/office/drawing/2014/main" id="{B1BBA57A-C83A-4639-A7F4-586A25ADA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5852198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Post-workout nutrition</a:t>
            </a:r>
          </a:p>
        </p:txBody>
      </p:sp>
      <p:sp>
        <p:nvSpPr>
          <p:cNvPr id="14" name="F6">
            <a:extLst xmlns:a="http://schemas.openxmlformats.org/drawingml/2006/main">
              <a:ext uri="{FF2B5EF4-FFF2-40B4-BE49-F238E27FC236}">
                <a16:creationId xmlns:a16="http://schemas.microsoft.com/office/drawing/2014/main" id="{3387A3EF-713D-4A7B-86AE-F9A4BD5F3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4825" y="193357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087D8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2250" b="1">
                <a:solidFill>
                  <a:srgbClr val="087D84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087D84"/>
                </a:solidFill>
                <a:latin typeface="Arial"/>
                <a:ea typeface="Arial"/>
                <a:cs typeface="Arial"/>
              </a:rPr>
              <a:t>F6</a:t>
            </a:r>
          </a:p>
        </p:txBody>
      </p:sp>
      <p:sp>
        <p:nvSpPr>
          <p:cNvPr id="15" name="Magnesium Cramp">
            <a:extLst xmlns:a="http://schemas.openxmlformats.org/drawingml/2006/main">
              <a:ext uri="{FF2B5EF4-FFF2-40B4-BE49-F238E27FC236}">
                <a16:creationId xmlns:a16="http://schemas.microsoft.com/office/drawing/2014/main" id="{EFAC9676-051C-4330-9618-F3B65DB1E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2590800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Magnesium Cramp</a:t>
            </a:r>
          </a:p>
        </p:txBody>
      </p:sp>
      <p:sp>
        <p:nvSpPr>
          <p:cNvPr id="16" name="Prevention">
            <a:extLst xmlns:a="http://schemas.openxmlformats.org/drawingml/2006/main">
              <a:ext uri="{FF2B5EF4-FFF2-40B4-BE49-F238E27FC236}">
                <a16:creationId xmlns:a16="http://schemas.microsoft.com/office/drawing/2014/main" id="{994E0C9C-27A8-48E7-BF6C-47A975C70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2840507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Prevention</a:t>
            </a:r>
          </a:p>
        </p:txBody>
      </p:sp>
      <p:sp>
        <p:nvSpPr>
          <p:cNvPr id="17" name="Oral Dissolving Film">
            <a:extLst xmlns:a="http://schemas.openxmlformats.org/drawingml/2006/main">
              <a:ext uri="{FF2B5EF4-FFF2-40B4-BE49-F238E27FC236}">
                <a16:creationId xmlns:a16="http://schemas.microsoft.com/office/drawing/2014/main" id="{596DC7AE-982D-499F-8F8E-DC6FC6831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3219450"/>
            <a:ext cx="2419350" cy="1685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Oral Dissolving Film</a:t>
            </a:r>
          </a:p>
        </p:txBody>
      </p:sp>
      <p:sp>
        <p:nvSpPr>
          <p:cNvPr id="18" name="Key Ingredients">
            <a:extLst xmlns:a="http://schemas.openxmlformats.org/drawingml/2006/main">
              <a:ext uri="{FF2B5EF4-FFF2-40B4-BE49-F238E27FC236}">
                <a16:creationId xmlns:a16="http://schemas.microsoft.com/office/drawing/2014/main" id="{9CD7ABCC-B677-4794-8D19-2D45FAB43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1925" y="3895725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Key Ingredients</a:t>
            </a:r>
          </a:p>
        </p:txBody>
      </p:sp>
      <p:sp>
        <p:nvSpPr>
          <p:cNvPr id="19" name="Magnesium">
            <a:extLst xmlns:a="http://schemas.openxmlformats.org/drawingml/2006/main">
              <a:ext uri="{FF2B5EF4-FFF2-40B4-BE49-F238E27FC236}">
                <a16:creationId xmlns:a16="http://schemas.microsoft.com/office/drawing/2014/main" id="{521DA2B2-DF0B-4952-B3D8-CC80C9227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4191000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Magnesium</a:t>
            </a:r>
          </a:p>
        </p:txBody>
      </p:sp>
      <p:sp>
        <p:nvSpPr>
          <p:cNvPr id="20" name="Benefits">
            <a:extLst xmlns:a="http://schemas.openxmlformats.org/drawingml/2006/main">
              <a:ext uri="{FF2B5EF4-FFF2-40B4-BE49-F238E27FC236}">
                <a16:creationId xmlns:a16="http://schemas.microsoft.com/office/drawing/2014/main" id="{EEE32FAB-6C26-4332-8187-2069C1D0F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1925" y="5238750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Benefits</a:t>
            </a:r>
          </a:p>
        </p:txBody>
      </p:sp>
      <p:sp>
        <p:nvSpPr>
          <p:cNvPr id="21" name="Muscle health support">
            <a:extLst xmlns:a="http://schemas.openxmlformats.org/drawingml/2006/main">
              <a:ext uri="{FF2B5EF4-FFF2-40B4-BE49-F238E27FC236}">
                <a16:creationId xmlns:a16="http://schemas.microsoft.com/office/drawing/2014/main" id="{44831406-E790-4A9A-9639-01FF6F972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5524500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Muscle health support</a:t>
            </a:r>
          </a:p>
        </p:txBody>
      </p:sp>
      <p:sp>
        <p:nvSpPr>
          <p:cNvPr id="22" name="Muscle function support">
            <a:extLst xmlns:a="http://schemas.openxmlformats.org/drawingml/2006/main">
              <a:ext uri="{FF2B5EF4-FFF2-40B4-BE49-F238E27FC236}">
                <a16:creationId xmlns:a16="http://schemas.microsoft.com/office/drawing/2014/main" id="{95E905A3-4F8F-473B-9200-4BBDA6968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5688349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Muscle function support</a:t>
            </a:r>
          </a:p>
        </p:txBody>
      </p:sp>
      <p:sp>
        <p:nvSpPr>
          <p:cNvPr id="23" name="Electrolyte balance support">
            <a:extLst xmlns:a="http://schemas.openxmlformats.org/drawingml/2006/main">
              <a:ext uri="{FF2B5EF4-FFF2-40B4-BE49-F238E27FC236}">
                <a16:creationId xmlns:a16="http://schemas.microsoft.com/office/drawing/2014/main" id="{E81CF902-B3B1-4B3A-BA70-31EB4153F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5852198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Electrolyte balance support</a:t>
            </a:r>
          </a:p>
        </p:txBody>
      </p:sp>
      <p:sp>
        <p:nvSpPr>
          <p:cNvPr id="24" name="F7">
            <a:extLst xmlns:a="http://schemas.openxmlformats.org/drawingml/2006/main">
              <a:ext uri="{FF2B5EF4-FFF2-40B4-BE49-F238E27FC236}">
                <a16:creationId xmlns:a16="http://schemas.microsoft.com/office/drawing/2014/main" id="{F9B95CB2-3FD3-45BE-AB50-3F056A36D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193357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087D8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2250" b="1">
                <a:solidFill>
                  <a:srgbClr val="087D84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087D84"/>
                </a:solidFill>
                <a:latin typeface="Arial"/>
                <a:ea typeface="Arial"/>
                <a:cs typeface="Arial"/>
              </a:rPr>
              <a:t>F7</a:t>
            </a:r>
          </a:p>
        </p:txBody>
      </p:sp>
      <p:sp>
        <p:nvSpPr>
          <p:cNvPr id="25" name="L-Carnitine Fat">
            <a:extLst xmlns:a="http://schemas.openxmlformats.org/drawingml/2006/main">
              <a:ext uri="{FF2B5EF4-FFF2-40B4-BE49-F238E27FC236}">
                <a16:creationId xmlns:a16="http://schemas.microsoft.com/office/drawing/2014/main" id="{2BC49832-E237-4E39-88CC-B022F0335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5075" y="2590800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L-Carnitine Fat</a:t>
            </a:r>
          </a:p>
        </p:txBody>
      </p:sp>
      <p:sp>
        <p:nvSpPr>
          <p:cNvPr id="26" name="Metabolism">
            <a:extLst xmlns:a="http://schemas.openxmlformats.org/drawingml/2006/main">
              <a:ext uri="{FF2B5EF4-FFF2-40B4-BE49-F238E27FC236}">
                <a16:creationId xmlns:a16="http://schemas.microsoft.com/office/drawing/2014/main" id="{7721939D-0C49-4E3B-A91E-D95A125BC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5075" y="2840507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Metabolism</a:t>
            </a:r>
          </a:p>
        </p:txBody>
      </p:sp>
      <p:sp>
        <p:nvSpPr>
          <p:cNvPr id="27" name="Oral Dissolving Film">
            <a:extLst xmlns:a="http://schemas.openxmlformats.org/drawingml/2006/main">
              <a:ext uri="{FF2B5EF4-FFF2-40B4-BE49-F238E27FC236}">
                <a16:creationId xmlns:a16="http://schemas.microsoft.com/office/drawing/2014/main" id="{993B92C8-4866-4101-AF76-D84893F37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5075" y="3219450"/>
            <a:ext cx="2419350" cy="1685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Oral Dissolving Film</a:t>
            </a:r>
          </a:p>
        </p:txBody>
      </p:sp>
      <p:sp>
        <p:nvSpPr>
          <p:cNvPr id="28" name="Key Ingredients">
            <a:extLst xmlns:a="http://schemas.openxmlformats.org/drawingml/2006/main">
              <a:ext uri="{FF2B5EF4-FFF2-40B4-BE49-F238E27FC236}">
                <a16:creationId xmlns:a16="http://schemas.microsoft.com/office/drawing/2014/main" id="{59100B48-14A2-4984-AE4A-90DED6CB0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3895725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Key Ingredients</a:t>
            </a:r>
          </a:p>
        </p:txBody>
      </p:sp>
      <p:sp>
        <p:nvSpPr>
          <p:cNvPr id="29" name="L-carnitine">
            <a:extLst xmlns:a="http://schemas.openxmlformats.org/drawingml/2006/main">
              <a:ext uri="{FF2B5EF4-FFF2-40B4-BE49-F238E27FC236}">
                <a16:creationId xmlns:a16="http://schemas.microsoft.com/office/drawing/2014/main" id="{386D4A93-3E2E-4074-B344-A1D7E27AD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4191000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L-carnitine</a:t>
            </a:r>
          </a:p>
        </p:txBody>
      </p:sp>
      <p:sp>
        <p:nvSpPr>
          <p:cNvPr id="30" name="Benefits">
            <a:extLst xmlns:a="http://schemas.openxmlformats.org/drawingml/2006/main">
              <a:ext uri="{FF2B5EF4-FFF2-40B4-BE49-F238E27FC236}">
                <a16:creationId xmlns:a16="http://schemas.microsoft.com/office/drawing/2014/main" id="{A61C51B4-C4A6-4350-9B0C-D84B17ECA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5238750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Benefits</a:t>
            </a:r>
          </a:p>
        </p:txBody>
      </p:sp>
      <p:sp>
        <p:nvSpPr>
          <p:cNvPr id="31" name="Lipid metabolism support">
            <a:extLst xmlns:a="http://schemas.openxmlformats.org/drawingml/2006/main">
              <a:ext uri="{FF2B5EF4-FFF2-40B4-BE49-F238E27FC236}">
                <a16:creationId xmlns:a16="http://schemas.microsoft.com/office/drawing/2014/main" id="{60464B34-ADF2-4389-A340-C44E9E690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5524500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Lipid metabolism support</a:t>
            </a:r>
          </a:p>
        </p:txBody>
      </p:sp>
      <p:sp>
        <p:nvSpPr>
          <p:cNvPr id="32" name="Energy metabolism support">
            <a:extLst xmlns:a="http://schemas.openxmlformats.org/drawingml/2006/main">
              <a:ext uri="{FF2B5EF4-FFF2-40B4-BE49-F238E27FC236}">
                <a16:creationId xmlns:a16="http://schemas.microsoft.com/office/drawing/2014/main" id="{E2F481D0-B871-45AD-A742-76C63CE30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5688349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Energy metabolism support</a:t>
            </a:r>
          </a:p>
        </p:txBody>
      </p:sp>
      <p:sp>
        <p:nvSpPr>
          <p:cNvPr id="33" name="Sports vitality support">
            <a:extLst xmlns:a="http://schemas.openxmlformats.org/drawingml/2006/main">
              <a:ext uri="{FF2B5EF4-FFF2-40B4-BE49-F238E27FC236}">
                <a16:creationId xmlns:a16="http://schemas.microsoft.com/office/drawing/2014/main" id="{A460F1EB-73EA-4106-BCF6-0F620E396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5852198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Sports vitality support</a:t>
            </a:r>
          </a:p>
        </p:txBody>
      </p:sp>
      <p:sp>
        <p:nvSpPr>
          <p:cNvPr id="34" name="F8">
            <a:extLst xmlns:a="http://schemas.openxmlformats.org/drawingml/2006/main">
              <a:ext uri="{FF2B5EF4-FFF2-40B4-BE49-F238E27FC236}">
                <a16:creationId xmlns:a16="http://schemas.microsoft.com/office/drawing/2014/main" id="{A0311880-05DE-4AE6-9D47-3AA13E838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86975" y="193357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087D8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2250" b="1">
                <a:solidFill>
                  <a:srgbClr val="087D84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087D84"/>
                </a:solidFill>
                <a:latin typeface="Arial"/>
                <a:ea typeface="Arial"/>
                <a:cs typeface="Arial"/>
              </a:rPr>
              <a:t>F8</a:t>
            </a:r>
          </a:p>
        </p:txBody>
      </p:sp>
      <p:sp>
        <p:nvSpPr>
          <p:cNvPr id="35" name="BCAA Muscle">
            <a:extLst xmlns:a="http://schemas.openxmlformats.org/drawingml/2006/main">
              <a:ext uri="{FF2B5EF4-FFF2-40B4-BE49-F238E27FC236}">
                <a16:creationId xmlns:a16="http://schemas.microsoft.com/office/drawing/2014/main" id="{A723A813-2A5D-4D2A-8363-4A13DCC24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2590800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BCAA Muscle</a:t>
            </a:r>
          </a:p>
        </p:txBody>
      </p:sp>
      <p:sp>
        <p:nvSpPr>
          <p:cNvPr id="36" name="Soreness">
            <a:extLst xmlns:a="http://schemas.openxmlformats.org/drawingml/2006/main">
              <a:ext uri="{FF2B5EF4-FFF2-40B4-BE49-F238E27FC236}">
                <a16:creationId xmlns:a16="http://schemas.microsoft.com/office/drawing/2014/main" id="{D89100F2-1252-429A-BFD8-DE7E7B1EF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2840507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Soreness</a:t>
            </a:r>
          </a:p>
        </p:txBody>
      </p:sp>
      <p:sp>
        <p:nvSpPr>
          <p:cNvPr id="37" name="Oral Dissolving Film">
            <a:extLst xmlns:a="http://schemas.openxmlformats.org/drawingml/2006/main">
              <a:ext uri="{FF2B5EF4-FFF2-40B4-BE49-F238E27FC236}">
                <a16:creationId xmlns:a16="http://schemas.microsoft.com/office/drawing/2014/main" id="{6B0651C6-1A26-47EC-BC44-11F949AB2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3219450"/>
            <a:ext cx="2419350" cy="1685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Oral Dissolving Film</a:t>
            </a:r>
          </a:p>
        </p:txBody>
      </p:sp>
      <p:sp>
        <p:nvSpPr>
          <p:cNvPr id="38" name="Key Ingredients">
            <a:extLst xmlns:a="http://schemas.openxmlformats.org/drawingml/2006/main">
              <a:ext uri="{FF2B5EF4-FFF2-40B4-BE49-F238E27FC236}">
                <a16:creationId xmlns:a16="http://schemas.microsoft.com/office/drawing/2014/main" id="{C62F1E63-11EC-476B-B204-18173892F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44075" y="3895725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Key Ingredients</a:t>
            </a:r>
          </a:p>
        </p:txBody>
      </p:sp>
      <p:sp>
        <p:nvSpPr>
          <p:cNvPr id="39" name="Branched-chain amino">
            <a:extLst xmlns:a="http://schemas.openxmlformats.org/drawingml/2006/main">
              <a:ext uri="{FF2B5EF4-FFF2-40B4-BE49-F238E27FC236}">
                <a16:creationId xmlns:a16="http://schemas.microsoft.com/office/drawing/2014/main" id="{6A85A151-4B1A-4234-9E66-4E65D8DC1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4191000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Branched-chain amino</a:t>
            </a:r>
          </a:p>
        </p:txBody>
      </p:sp>
      <p:sp>
        <p:nvSpPr>
          <p:cNvPr id="40" name="acids (BCAA)">
            <a:extLst xmlns:a="http://schemas.openxmlformats.org/drawingml/2006/main">
              <a:ext uri="{FF2B5EF4-FFF2-40B4-BE49-F238E27FC236}">
                <a16:creationId xmlns:a16="http://schemas.microsoft.com/office/drawing/2014/main" id="{6BAB5233-2506-43DC-AC8A-D6F8A4B88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4370784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acids (BCAA)</a:t>
            </a:r>
          </a:p>
        </p:txBody>
      </p:sp>
      <p:sp>
        <p:nvSpPr>
          <p:cNvPr id="41" name="Benefits">
            <a:extLst xmlns:a="http://schemas.openxmlformats.org/drawingml/2006/main">
              <a:ext uri="{FF2B5EF4-FFF2-40B4-BE49-F238E27FC236}">
                <a16:creationId xmlns:a16="http://schemas.microsoft.com/office/drawing/2014/main" id="{13D6E7A7-0D9F-4F88-99A1-E055BD36D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44075" y="5238750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Benefits</a:t>
            </a:r>
          </a:p>
        </p:txBody>
      </p:sp>
      <p:sp>
        <p:nvSpPr>
          <p:cNvPr id="42" name="Muscle soreness relief">
            <a:extLst xmlns:a="http://schemas.openxmlformats.org/drawingml/2006/main">
              <a:ext uri="{FF2B5EF4-FFF2-40B4-BE49-F238E27FC236}">
                <a16:creationId xmlns:a16="http://schemas.microsoft.com/office/drawing/2014/main" id="{AF23EC17-B9B6-4C60-80D0-CD15753FB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5524500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Muscle soreness relief</a:t>
            </a:r>
          </a:p>
        </p:txBody>
      </p:sp>
      <p:sp>
        <p:nvSpPr>
          <p:cNvPr id="43" name="Muscle recovery support">
            <a:extLst xmlns:a="http://schemas.openxmlformats.org/drawingml/2006/main">
              <a:ext uri="{FF2B5EF4-FFF2-40B4-BE49-F238E27FC236}">
                <a16:creationId xmlns:a16="http://schemas.microsoft.com/office/drawing/2014/main" id="{5B42EA17-B925-4349-A944-30992F2BC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5688349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Muscle recovery support</a:t>
            </a:r>
          </a:p>
        </p:txBody>
      </p:sp>
      <p:sp>
        <p:nvSpPr>
          <p:cNvPr id="44" name="Sports nutrition support">
            <a:extLst xmlns:a="http://schemas.openxmlformats.org/drawingml/2006/main">
              <a:ext uri="{FF2B5EF4-FFF2-40B4-BE49-F238E27FC236}">
                <a16:creationId xmlns:a16="http://schemas.microsoft.com/office/drawing/2014/main" id="{DA01ADD8-49C8-4667-8176-4F8F9EDFB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5852198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Sports nutrition support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E9461C1E-444C-4290-98EA-699165C1C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239"/>
          </a:solidFill>
          <a:ln xmlns:a="http://schemas.openxmlformats.org/drawingml/2006/main" w="0">
            <a:noFill/>
          </a:ln>
        </p:spPr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5889F7B6-1745-4621-8D05-7ECC67F40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71500"/>
            <a:ext cx="12192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A6A1"/>
          </a:solidFill>
          <a:ln xmlns:a="http://schemas.openxmlformats.org/drawingml/2006/main" w="0">
            <a:noFill/>
          </a:ln>
        </p:spPr>
      </p:sp>
      <p:pic>
        <p:nvPic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B5C1F8EB-A09D-434C-A5FF-344DC5F993B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b9a4c64b0f94213"/>
          <a:stretch xmlns:a="http://schemas.openxmlformats.org/drawingml/2006/main"/>
        </p:blipFill>
        <p:spPr>
          <a:xfrm xmlns:a="http://schemas.openxmlformats.org/drawingml/2006/main">
            <a:off x="361950" y="85725"/>
            <a:ext cx="409575" cy="409575"/>
          </a:xfrm>
          <a:prstGeom xmlns:a="http://schemas.openxmlformats.org/drawingml/2006/main" prst="rect">
            <a:avLst/>
          </a:prstGeom>
        </p:spPr>
      </p:pic>
      <p:sp>
        <p:nvSpPr>
          <p:cNvPr id="48" name="HYTAN BIO TECH">
            <a:extLst xmlns:a="http://schemas.openxmlformats.org/drawingml/2006/main">
              <a:ext uri="{FF2B5EF4-FFF2-40B4-BE49-F238E27FC236}">
                <a16:creationId xmlns:a16="http://schemas.microsoft.com/office/drawing/2014/main" id="{D354952A-9ACA-41D4-8E20-AB3B5341A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161925"/>
            <a:ext cx="428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HYTAN BIO TECH</a:t>
            </a:r>
          </a:p>
        </p:txBody>
      </p:sp>
      <p:sp>
        <p:nvSpPr>
          <p:cNvPr id="49" name="ORAL FILM INNOVATION">
            <a:extLst xmlns:a="http://schemas.openxmlformats.org/drawingml/2006/main">
              <a:ext uri="{FF2B5EF4-FFF2-40B4-BE49-F238E27FC236}">
                <a16:creationId xmlns:a16="http://schemas.microsoft.com/office/drawing/2014/main" id="{FC051C98-B01D-416B-96DA-0C0E5281E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38125"/>
            <a:ext cx="34480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B5E3D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050" b="0">
                <a:solidFill>
                  <a:srgbClr val="B5E3DF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B5E3DF"/>
                </a:solidFill>
                <a:latin typeface="Arial"/>
                <a:ea typeface="Arial"/>
                <a:cs typeface="Arial"/>
              </a:rPr>
              <a:t>ORAL FILM INNOVATION</a:t>
            </a:r>
          </a:p>
        </p:txBody>
      </p:sp>
      <p:sp>
        <p:nvSpPr>
          <p:cNvPr id="50" name="27">
            <a:extLst xmlns:a="http://schemas.openxmlformats.org/drawingml/2006/main">
              <a:ext uri="{FF2B5EF4-FFF2-40B4-BE49-F238E27FC236}">
                <a16:creationId xmlns:a16="http://schemas.microsoft.com/office/drawing/2014/main" id="{EB90B826-C04F-4D8B-9F32-4D61B3A4A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91925" y="6648450"/>
            <a:ext cx="28575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75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27</a:t>
            </a:r>
          </a:p>
        </p:txBody>
      </p:sp>
    </p:spTree>
    <p:extLst>
      <p:ext uri="{BB962C8B-B14F-4D97-AF65-F5344CB8AC3E}">
        <p14:creationId xmlns:p14="http://schemas.microsoft.com/office/powerpoint/2010/main" val="418986564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B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5" name="">
            <a:extLst xmlns:a="http://schemas.openxmlformats.org/drawingml/2006/main">
              <a:ext uri="{FF2B5EF4-FFF2-40B4-BE49-F238E27FC236}">
                <a16:creationId xmlns:a16="http://schemas.microsoft.com/office/drawing/2014/main" id="{CBECB46F-245A-4DCB-AD9D-2381F6E885D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76946c6ed844425"/>
          <a:stretch xmlns:a="http://schemas.openxmlformats.org/drawingml/2006/main"/>
        </p:blipFill>
        <p:spPr>
          <a:xfrm xmlns:a="http://schemas.openxmlformats.org/drawingml/2006/main">
            <a:off x="0" y="670"/>
            <a:ext cx="12192000" cy="6856661"/>
          </a:xfrm>
          <a:prstGeom xmlns:a="http://schemas.openxmlformats.org/drawingml/2006/main" prst="rect">
            <a:avLst/>
          </a:prstGeom>
        </p:spPr>
      </p:pic>
      <p:sp>
        <p:nvSpPr>
          <p:cNvPr id="2" name="Flavor Customization">
            <a:extLst xmlns:a="http://schemas.openxmlformats.org/drawingml/2006/main">
              <a:ext uri="{FF2B5EF4-FFF2-40B4-BE49-F238E27FC236}">
                <a16:creationId xmlns:a16="http://schemas.microsoft.com/office/drawing/2014/main" id="{A9A25CAD-2604-4744-80E1-BE3222AE3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" y="704850"/>
            <a:ext cx="1109662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525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3525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Flavor Customization</a:t>
            </a:r>
          </a:p>
        </p:txBody>
      </p:sp>
      <p:sp>
        <p:nvSpPr>
          <p:cNvPr id="3" name="A broad selection for different markets, brand position">
            <a:extLst xmlns:a="http://schemas.openxmlformats.org/drawingml/2006/main">
              <a:ext uri="{FF2B5EF4-FFF2-40B4-BE49-F238E27FC236}">
                <a16:creationId xmlns:a16="http://schemas.microsoft.com/office/drawing/2014/main" id="{26F3DBA2-C588-4AE1-9B9C-FFEC783DF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543050"/>
            <a:ext cx="7810500" cy="1742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163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A broad selection for different markets, brand positions and consumers, with custom flavor profiles available for each</a:t>
            </a:r>
          </a:p>
        </p:txBody>
      </p:sp>
      <p:sp>
        <p:nvSpPr>
          <p:cNvPr id="4" name="project.">
            <a:extLst xmlns:a="http://schemas.openxmlformats.org/drawingml/2006/main">
              <a:ext uri="{FF2B5EF4-FFF2-40B4-BE49-F238E27FC236}">
                <a16:creationId xmlns:a16="http://schemas.microsoft.com/office/drawing/2014/main" id="{EE703985-6633-4323-A43E-2FCB03967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727597"/>
            <a:ext cx="7810500" cy="1742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163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project.</a:t>
            </a:r>
          </a:p>
        </p:txBody>
      </p:sp>
      <p:sp>
        <p:nvSpPr>
          <p:cNvPr id="5" name="Blended Flavors">
            <a:extLst xmlns:a="http://schemas.openxmlformats.org/drawingml/2006/main">
              <a:ext uri="{FF2B5EF4-FFF2-40B4-BE49-F238E27FC236}">
                <a16:creationId xmlns:a16="http://schemas.microsoft.com/office/drawing/2014/main" id="{F2DA25EA-5D0E-4C3F-9E56-C5C4A6334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5144" y="2482548"/>
            <a:ext cx="3238500" cy="21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25" b="1">
                <a:solidFill>
                  <a:srgbClr val="54758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425" b="1">
                <a:solidFill>
                  <a:srgbClr val="54758B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54758B"/>
                </a:solidFill>
                <a:latin typeface="Arial"/>
                <a:ea typeface="Arial"/>
                <a:cs typeface="Arial"/>
              </a:rPr>
              <a:t>Blended Flavors</a:t>
            </a:r>
          </a:p>
        </p:txBody>
      </p:sp>
      <p:sp>
        <p:nvSpPr>
          <p:cNvPr id="6" name="Mint Flavors">
            <a:extLst xmlns:a="http://schemas.openxmlformats.org/drawingml/2006/main">
              <a:ext uri="{FF2B5EF4-FFF2-40B4-BE49-F238E27FC236}">
                <a16:creationId xmlns:a16="http://schemas.microsoft.com/office/drawing/2014/main" id="{7465ADE8-6550-4772-9C8F-39F43C17E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54132" y="2482548"/>
            <a:ext cx="3238500" cy="21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25" b="1">
                <a:solidFill>
                  <a:srgbClr val="4D807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425" b="1">
                <a:solidFill>
                  <a:srgbClr val="4D8075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4D8075"/>
                </a:solidFill>
                <a:latin typeface="Arial"/>
                <a:ea typeface="Arial"/>
                <a:cs typeface="Arial"/>
              </a:rPr>
              <a:t>Mint Flavors</a:t>
            </a:r>
          </a:p>
        </p:txBody>
      </p:sp>
      <p:sp>
        <p:nvSpPr>
          <p:cNvPr id="7" name="1">
            <a:extLst xmlns:a="http://schemas.openxmlformats.org/drawingml/2006/main">
              <a:ext uri="{FF2B5EF4-FFF2-40B4-BE49-F238E27FC236}">
                <a16:creationId xmlns:a16="http://schemas.microsoft.com/office/drawing/2014/main" id="{F1B4470B-AF58-471A-8F00-B44225D01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596" y="2943924"/>
            <a:ext cx="266494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8" name="Blueberry &amp; Sour Raspberry">
            <a:extLst xmlns:a="http://schemas.openxmlformats.org/drawingml/2006/main">
              <a:ext uri="{FF2B5EF4-FFF2-40B4-BE49-F238E27FC236}">
                <a16:creationId xmlns:a16="http://schemas.microsoft.com/office/drawing/2014/main" id="{81BCF81E-BFD3-471E-A49E-6EB3D19EC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072" y="2949845"/>
            <a:ext cx="1404453" cy="1303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7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Blueberry &amp; Sour Raspberry</a:t>
            </a:r>
          </a:p>
        </p:txBody>
      </p:sp>
      <p:sp>
        <p:nvSpPr>
          <p:cNvPr id="9" name="11">
            <a:extLst xmlns:a="http://schemas.openxmlformats.org/drawingml/2006/main">
              <a:ext uri="{FF2B5EF4-FFF2-40B4-BE49-F238E27FC236}">
                <a16:creationId xmlns:a16="http://schemas.microsoft.com/office/drawing/2014/main" id="{5D7B2778-B040-46C1-9325-E316DA148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7409" y="2943812"/>
            <a:ext cx="306388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11</a:t>
            </a:r>
          </a:p>
        </p:txBody>
      </p:sp>
      <p:sp>
        <p:nvSpPr>
          <p:cNvPr id="10" name="Orange, Mango &amp; Watermelon">
            <a:extLst xmlns:a="http://schemas.openxmlformats.org/drawingml/2006/main">
              <a:ext uri="{FF2B5EF4-FFF2-40B4-BE49-F238E27FC236}">
                <a16:creationId xmlns:a16="http://schemas.microsoft.com/office/drawing/2014/main" id="{CC4C48BD-EA57-4C21-93C9-937F1A84F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0441" y="2911856"/>
            <a:ext cx="1449634" cy="12138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1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1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1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Orange, Mango &amp; Watermelon</a:t>
            </a:r>
          </a:p>
        </p:txBody>
      </p:sp>
      <p:sp>
        <p:nvSpPr>
          <p:cNvPr id="11" name="1">
            <a:extLst xmlns:a="http://schemas.openxmlformats.org/drawingml/2006/main">
              <a:ext uri="{FF2B5EF4-FFF2-40B4-BE49-F238E27FC236}">
                <a16:creationId xmlns:a16="http://schemas.microsoft.com/office/drawing/2014/main" id="{8F01970A-4E03-4A51-B80A-1B9E7AA97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30592" y="2943924"/>
            <a:ext cx="266494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12" name="Cool Mint">
            <a:extLst xmlns:a="http://schemas.openxmlformats.org/drawingml/2006/main">
              <a:ext uri="{FF2B5EF4-FFF2-40B4-BE49-F238E27FC236}">
                <a16:creationId xmlns:a16="http://schemas.microsoft.com/office/drawing/2014/main" id="{44869EFB-25B2-47D6-B095-17ACA75C0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80068" y="2949845"/>
            <a:ext cx="1406482" cy="1303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7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Cool Mint</a:t>
            </a:r>
          </a:p>
        </p:txBody>
      </p:sp>
      <p:sp>
        <p:nvSpPr>
          <p:cNvPr id="13" name="11">
            <a:extLst xmlns:a="http://schemas.openxmlformats.org/drawingml/2006/main">
              <a:ext uri="{FF2B5EF4-FFF2-40B4-BE49-F238E27FC236}">
                <a16:creationId xmlns:a16="http://schemas.microsoft.com/office/drawing/2014/main" id="{CDC4998C-600F-4CFE-BF16-5A2A78E67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6405" y="2943812"/>
            <a:ext cx="306387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11</a:t>
            </a:r>
          </a:p>
        </p:txBody>
      </p:sp>
      <p:sp>
        <p:nvSpPr>
          <p:cNvPr id="14" name="Icy Mint">
            <a:extLst xmlns:a="http://schemas.openxmlformats.org/drawingml/2006/main">
              <a:ext uri="{FF2B5EF4-FFF2-40B4-BE49-F238E27FC236}">
                <a16:creationId xmlns:a16="http://schemas.microsoft.com/office/drawing/2014/main" id="{C84DA645-C6F7-43AD-B8F3-83D1BE86C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49438" y="2949956"/>
            <a:ext cx="1432612" cy="1303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7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Icy Mint</a:t>
            </a:r>
          </a:p>
        </p:txBody>
      </p:sp>
      <p:sp>
        <p:nvSpPr>
          <p:cNvPr id="15" name="2">
            <a:extLst xmlns:a="http://schemas.openxmlformats.org/drawingml/2006/main">
              <a:ext uri="{FF2B5EF4-FFF2-40B4-BE49-F238E27FC236}">
                <a16:creationId xmlns:a16="http://schemas.microsoft.com/office/drawing/2014/main" id="{53D25ADC-AAF9-4C9A-A499-EF965D876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150" y="3250295"/>
            <a:ext cx="287496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6" name="Lemon &amp; Mango">
            <a:extLst xmlns:a="http://schemas.openxmlformats.org/drawingml/2006/main">
              <a:ext uri="{FF2B5EF4-FFF2-40B4-BE49-F238E27FC236}">
                <a16:creationId xmlns:a16="http://schemas.microsoft.com/office/drawing/2014/main" id="{6A6D3926-DC4A-453B-B3DE-8D49C7708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072" y="3254661"/>
            <a:ext cx="1404453" cy="1303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7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Lemon &amp; Mango</a:t>
            </a:r>
          </a:p>
        </p:txBody>
      </p:sp>
      <p:sp>
        <p:nvSpPr>
          <p:cNvPr id="17" name="12">
            <a:extLst xmlns:a="http://schemas.openxmlformats.org/drawingml/2006/main">
              <a:ext uri="{FF2B5EF4-FFF2-40B4-BE49-F238E27FC236}">
                <a16:creationId xmlns:a16="http://schemas.microsoft.com/office/drawing/2014/main" id="{2E7A876A-BA7C-4CF0-9BC0-C2FE8163C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6963" y="3250184"/>
            <a:ext cx="327390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12</a:t>
            </a:r>
          </a:p>
        </p:txBody>
      </p:sp>
      <p:sp>
        <p:nvSpPr>
          <p:cNvPr id="18" name="Strawberry, Peach &amp; Mint">
            <a:extLst xmlns:a="http://schemas.openxmlformats.org/drawingml/2006/main">
              <a:ext uri="{FF2B5EF4-FFF2-40B4-BE49-F238E27FC236}">
                <a16:creationId xmlns:a16="http://schemas.microsoft.com/office/drawing/2014/main" id="{89413B70-599F-4DBF-9BDB-617A75B28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0441" y="3254772"/>
            <a:ext cx="1449634" cy="1303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7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Strawberry, Peach &amp; Mint</a:t>
            </a:r>
          </a:p>
        </p:txBody>
      </p:sp>
      <p:sp>
        <p:nvSpPr>
          <p:cNvPr id="19" name="2">
            <a:extLst xmlns:a="http://schemas.openxmlformats.org/drawingml/2006/main">
              <a:ext uri="{FF2B5EF4-FFF2-40B4-BE49-F238E27FC236}">
                <a16:creationId xmlns:a16="http://schemas.microsoft.com/office/drawing/2014/main" id="{39A9B0A3-6B43-443E-89BE-EAEEE71B4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0146" y="3250295"/>
            <a:ext cx="287496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20" name="Wintergreen">
            <a:extLst xmlns:a="http://schemas.openxmlformats.org/drawingml/2006/main">
              <a:ext uri="{FF2B5EF4-FFF2-40B4-BE49-F238E27FC236}">
                <a16:creationId xmlns:a16="http://schemas.microsoft.com/office/drawing/2014/main" id="{FFC94DA6-12B8-46B5-ABFF-F0D489006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80068" y="3254661"/>
            <a:ext cx="1406482" cy="1303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7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Wintergreen</a:t>
            </a:r>
          </a:p>
        </p:txBody>
      </p:sp>
      <p:sp>
        <p:nvSpPr>
          <p:cNvPr id="21" name="12">
            <a:extLst xmlns:a="http://schemas.openxmlformats.org/drawingml/2006/main">
              <a:ext uri="{FF2B5EF4-FFF2-40B4-BE49-F238E27FC236}">
                <a16:creationId xmlns:a16="http://schemas.microsoft.com/office/drawing/2014/main" id="{9C75265A-E626-4580-AD0F-C33231F2C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75959" y="3250184"/>
            <a:ext cx="327390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12</a:t>
            </a:r>
          </a:p>
        </p:txBody>
      </p:sp>
      <p:sp>
        <p:nvSpPr>
          <p:cNvPr id="22" name="Classic Mint">
            <a:extLst xmlns:a="http://schemas.openxmlformats.org/drawingml/2006/main">
              <a:ext uri="{FF2B5EF4-FFF2-40B4-BE49-F238E27FC236}">
                <a16:creationId xmlns:a16="http://schemas.microsoft.com/office/drawing/2014/main" id="{A66AE88A-C5E5-413D-92A2-3C5F59273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49438" y="3254772"/>
            <a:ext cx="1432612" cy="1303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7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Classic Mint</a:t>
            </a:r>
          </a:p>
        </p:txBody>
      </p:sp>
      <p:sp>
        <p:nvSpPr>
          <p:cNvPr id="23" name="3">
            <a:extLst xmlns:a="http://schemas.openxmlformats.org/drawingml/2006/main">
              <a:ext uri="{FF2B5EF4-FFF2-40B4-BE49-F238E27FC236}">
                <a16:creationId xmlns:a16="http://schemas.microsoft.com/office/drawing/2014/main" id="{5E85F961-B58C-4B1E-816A-6F8CF3442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261" y="3556667"/>
            <a:ext cx="287274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24" name="Juicy Gummy Candy">
            <a:extLst xmlns:a="http://schemas.openxmlformats.org/drawingml/2006/main">
              <a:ext uri="{FF2B5EF4-FFF2-40B4-BE49-F238E27FC236}">
                <a16:creationId xmlns:a16="http://schemas.microsoft.com/office/drawing/2014/main" id="{7BB88307-2EC7-4F55-9CA2-EC74F374C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072" y="3559477"/>
            <a:ext cx="1404453" cy="1303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7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Juicy Gummy Candy</a:t>
            </a:r>
          </a:p>
        </p:txBody>
      </p:sp>
      <p:sp>
        <p:nvSpPr>
          <p:cNvPr id="25" name="13">
            <a:extLst xmlns:a="http://schemas.openxmlformats.org/drawingml/2006/main">
              <a:ext uri="{FF2B5EF4-FFF2-40B4-BE49-F238E27FC236}">
                <a16:creationId xmlns:a16="http://schemas.microsoft.com/office/drawing/2014/main" id="{C44F95DB-09E5-4ACF-961B-DF552B6F2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7296" y="3556556"/>
            <a:ext cx="326723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13</a:t>
            </a:r>
          </a:p>
        </p:txBody>
      </p:sp>
      <p:sp>
        <p:nvSpPr>
          <p:cNvPr id="26" name="Strawberry &amp; Kiwi">
            <a:extLst xmlns:a="http://schemas.openxmlformats.org/drawingml/2006/main">
              <a:ext uri="{FF2B5EF4-FFF2-40B4-BE49-F238E27FC236}">
                <a16:creationId xmlns:a16="http://schemas.microsoft.com/office/drawing/2014/main" id="{58E75E1D-19EB-45AC-9FF3-AFD96F867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0441" y="3559588"/>
            <a:ext cx="1449634" cy="1303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7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Strawberry &amp; Kiwi</a:t>
            </a:r>
          </a:p>
        </p:txBody>
      </p:sp>
      <p:sp>
        <p:nvSpPr>
          <p:cNvPr id="27" name="3">
            <a:extLst xmlns:a="http://schemas.openxmlformats.org/drawingml/2006/main">
              <a:ext uri="{FF2B5EF4-FFF2-40B4-BE49-F238E27FC236}">
                <a16:creationId xmlns:a16="http://schemas.microsoft.com/office/drawing/2014/main" id="{E4825D1B-B699-4F1D-AACB-F8F83E74B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0258" y="3556667"/>
            <a:ext cx="287274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28" name="Spearmint">
            <a:extLst xmlns:a="http://schemas.openxmlformats.org/drawingml/2006/main">
              <a:ext uri="{FF2B5EF4-FFF2-40B4-BE49-F238E27FC236}">
                <a16:creationId xmlns:a16="http://schemas.microsoft.com/office/drawing/2014/main" id="{2D568D8F-5535-40BF-8E2D-97C7E6095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80068" y="3559477"/>
            <a:ext cx="1406482" cy="1303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7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Spearmint</a:t>
            </a:r>
          </a:p>
        </p:txBody>
      </p:sp>
      <p:sp>
        <p:nvSpPr>
          <p:cNvPr id="29" name="13">
            <a:extLst xmlns:a="http://schemas.openxmlformats.org/drawingml/2006/main">
              <a:ext uri="{FF2B5EF4-FFF2-40B4-BE49-F238E27FC236}">
                <a16:creationId xmlns:a16="http://schemas.microsoft.com/office/drawing/2014/main" id="{5C6E0506-8B57-424F-B1B0-C266D487D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76292" y="3556556"/>
            <a:ext cx="326723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13</a:t>
            </a:r>
          </a:p>
        </p:txBody>
      </p:sp>
      <p:sp>
        <p:nvSpPr>
          <p:cNvPr id="30" name="Peppermint">
            <a:extLst xmlns:a="http://schemas.openxmlformats.org/drawingml/2006/main">
              <a:ext uri="{FF2B5EF4-FFF2-40B4-BE49-F238E27FC236}">
                <a16:creationId xmlns:a16="http://schemas.microsoft.com/office/drawing/2014/main" id="{6BFF70C3-BE27-4DDB-82E3-AD023D923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49438" y="3559588"/>
            <a:ext cx="1432612" cy="1303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7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Peppermint</a:t>
            </a:r>
          </a:p>
        </p:txBody>
      </p:sp>
      <p:sp>
        <p:nvSpPr>
          <p:cNvPr id="31" name="4">
            <a:extLst xmlns:a="http://schemas.openxmlformats.org/drawingml/2006/main">
              <a:ext uri="{FF2B5EF4-FFF2-40B4-BE49-F238E27FC236}">
                <a16:creationId xmlns:a16="http://schemas.microsoft.com/office/drawing/2014/main" id="{6CAC408C-F6A1-4EAC-AD33-88FFAC60D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039" y="3863038"/>
            <a:ext cx="289719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32" name="Bubblegum">
            <a:extLst xmlns:a="http://schemas.openxmlformats.org/drawingml/2006/main">
              <a:ext uri="{FF2B5EF4-FFF2-40B4-BE49-F238E27FC236}">
                <a16:creationId xmlns:a16="http://schemas.microsoft.com/office/drawing/2014/main" id="{057D4BE5-A067-4BA6-8C42-411AAF229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072" y="3864293"/>
            <a:ext cx="1404453" cy="1303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7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Bubblegum</a:t>
            </a:r>
          </a:p>
        </p:txBody>
      </p:sp>
      <p:sp>
        <p:nvSpPr>
          <p:cNvPr id="33" name="14">
            <a:extLst xmlns:a="http://schemas.openxmlformats.org/drawingml/2006/main">
              <a:ext uri="{FF2B5EF4-FFF2-40B4-BE49-F238E27FC236}">
                <a16:creationId xmlns:a16="http://schemas.microsoft.com/office/drawing/2014/main" id="{1F9DCE2A-9906-4375-8EE7-1ACFE5348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6074" y="3862927"/>
            <a:ext cx="329279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14</a:t>
            </a:r>
          </a:p>
        </p:txBody>
      </p:sp>
      <p:sp>
        <p:nvSpPr>
          <p:cNvPr id="34" name="Lemon &amp; Lime">
            <a:extLst xmlns:a="http://schemas.openxmlformats.org/drawingml/2006/main">
              <a:ext uri="{FF2B5EF4-FFF2-40B4-BE49-F238E27FC236}">
                <a16:creationId xmlns:a16="http://schemas.microsoft.com/office/drawing/2014/main" id="{25429823-20C4-4957-A066-42511E562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0441" y="3864404"/>
            <a:ext cx="1449634" cy="1303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7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Lemon &amp; Lime</a:t>
            </a:r>
          </a:p>
        </p:txBody>
      </p:sp>
      <p:sp>
        <p:nvSpPr>
          <p:cNvPr id="35" name="4">
            <a:extLst xmlns:a="http://schemas.openxmlformats.org/drawingml/2006/main">
              <a:ext uri="{FF2B5EF4-FFF2-40B4-BE49-F238E27FC236}">
                <a16:creationId xmlns:a16="http://schemas.microsoft.com/office/drawing/2014/main" id="{A2C4D11F-D76A-40C0-B7E2-230C99282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9035" y="3863038"/>
            <a:ext cx="289719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36" name="Icy Green Mint">
            <a:extLst xmlns:a="http://schemas.openxmlformats.org/drawingml/2006/main">
              <a:ext uri="{FF2B5EF4-FFF2-40B4-BE49-F238E27FC236}">
                <a16:creationId xmlns:a16="http://schemas.microsoft.com/office/drawing/2014/main" id="{0F9099DF-B95C-404E-B259-D58A83977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80068" y="3864293"/>
            <a:ext cx="1406482" cy="1303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7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Icy Green Mint</a:t>
            </a:r>
          </a:p>
        </p:txBody>
      </p:sp>
      <p:sp>
        <p:nvSpPr>
          <p:cNvPr id="37" name="14">
            <a:extLst xmlns:a="http://schemas.openxmlformats.org/drawingml/2006/main">
              <a:ext uri="{FF2B5EF4-FFF2-40B4-BE49-F238E27FC236}">
                <a16:creationId xmlns:a16="http://schemas.microsoft.com/office/drawing/2014/main" id="{DB9906AB-1760-4520-9EDF-48559C721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75070" y="3862927"/>
            <a:ext cx="329279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14</a:t>
            </a:r>
          </a:p>
        </p:txBody>
      </p:sp>
      <p:sp>
        <p:nvSpPr>
          <p:cNvPr id="38" name="Ice Mint">
            <a:extLst xmlns:a="http://schemas.openxmlformats.org/drawingml/2006/main">
              <a:ext uri="{FF2B5EF4-FFF2-40B4-BE49-F238E27FC236}">
                <a16:creationId xmlns:a16="http://schemas.microsoft.com/office/drawing/2014/main" id="{A14E7E0A-6C4D-47A6-98B3-33EED5E3E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49438" y="3864404"/>
            <a:ext cx="1432612" cy="1303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7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Ice Mint</a:t>
            </a:r>
          </a:p>
        </p:txBody>
      </p:sp>
      <p:sp>
        <p:nvSpPr>
          <p:cNvPr id="39" name="5">
            <a:extLst xmlns:a="http://schemas.openxmlformats.org/drawingml/2006/main">
              <a:ext uri="{FF2B5EF4-FFF2-40B4-BE49-F238E27FC236}">
                <a16:creationId xmlns:a16="http://schemas.microsoft.com/office/drawing/2014/main" id="{19CA48C2-3F3D-4CD4-8E9A-372DEA0C5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373" y="4169410"/>
            <a:ext cx="285051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5</a:t>
            </a:r>
          </a:p>
        </p:txBody>
      </p:sp>
      <p:sp>
        <p:nvSpPr>
          <p:cNvPr id="40" name="Cherry, Lemon &amp; Blue">
            <a:extLst xmlns:a="http://schemas.openxmlformats.org/drawingml/2006/main">
              <a:ext uri="{FF2B5EF4-FFF2-40B4-BE49-F238E27FC236}">
                <a16:creationId xmlns:a16="http://schemas.microsoft.com/office/drawing/2014/main" id="{1F3D7A4E-CDC6-4C8A-A3CC-0AFAFDA9D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072" y="4131008"/>
            <a:ext cx="1404453" cy="12138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1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1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1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Cherry, Lemon &amp; Blue</a:t>
            </a:r>
          </a:p>
        </p:txBody>
      </p:sp>
      <p:sp>
        <p:nvSpPr>
          <p:cNvPr id="41" name="Raspberry">
            <a:extLst xmlns:a="http://schemas.openxmlformats.org/drawingml/2006/main">
              <a:ext uri="{FF2B5EF4-FFF2-40B4-BE49-F238E27FC236}">
                <a16:creationId xmlns:a16="http://schemas.microsoft.com/office/drawing/2014/main" id="{2B01FE72-3C74-40D5-947F-74D315E0D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072" y="4239022"/>
            <a:ext cx="1404453" cy="12138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1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1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1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Raspberry</a:t>
            </a:r>
          </a:p>
        </p:txBody>
      </p:sp>
      <p:sp>
        <p:nvSpPr>
          <p:cNvPr id="42" name="15">
            <a:extLst xmlns:a="http://schemas.openxmlformats.org/drawingml/2006/main">
              <a:ext uri="{FF2B5EF4-FFF2-40B4-BE49-F238E27FC236}">
                <a16:creationId xmlns:a16="http://schemas.microsoft.com/office/drawing/2014/main" id="{9598922D-A693-463B-A35F-19BD3BD19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8074" y="4169299"/>
            <a:ext cx="325279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15</a:t>
            </a:r>
          </a:p>
        </p:txBody>
      </p:sp>
      <p:sp>
        <p:nvSpPr>
          <p:cNvPr id="43" name="Blueberry, Lemon &amp; Mint">
            <a:extLst xmlns:a="http://schemas.openxmlformats.org/drawingml/2006/main">
              <a:ext uri="{FF2B5EF4-FFF2-40B4-BE49-F238E27FC236}">
                <a16:creationId xmlns:a16="http://schemas.microsoft.com/office/drawing/2014/main" id="{CB5DC253-1E23-49B5-AF4C-7DFDAFD1C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0441" y="4169220"/>
            <a:ext cx="1449634" cy="1303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7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Blueberry, Lemon &amp; Mint</a:t>
            </a:r>
          </a:p>
        </p:txBody>
      </p:sp>
      <p:sp>
        <p:nvSpPr>
          <p:cNvPr id="44" name="5">
            <a:extLst xmlns:a="http://schemas.openxmlformats.org/drawingml/2006/main">
              <a:ext uri="{FF2B5EF4-FFF2-40B4-BE49-F238E27FC236}">
                <a16:creationId xmlns:a16="http://schemas.microsoft.com/office/drawing/2014/main" id="{C9F25B1D-82C7-4D25-AFFA-DD2C22E77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1369" y="4169410"/>
            <a:ext cx="285051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5</a:t>
            </a:r>
          </a:p>
        </p:txBody>
      </p:sp>
      <p:sp>
        <p:nvSpPr>
          <p:cNvPr id="45" name="Vanilla">
            <a:extLst xmlns:a="http://schemas.openxmlformats.org/drawingml/2006/main">
              <a:ext uri="{FF2B5EF4-FFF2-40B4-BE49-F238E27FC236}">
                <a16:creationId xmlns:a16="http://schemas.microsoft.com/office/drawing/2014/main" id="{1F27ECB9-B018-4EDA-A41B-F63700E2D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80068" y="4169108"/>
            <a:ext cx="1406482" cy="1303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7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Vanilla</a:t>
            </a:r>
          </a:p>
        </p:txBody>
      </p:sp>
      <p:sp>
        <p:nvSpPr>
          <p:cNvPr id="46" name="15">
            <a:extLst xmlns:a="http://schemas.openxmlformats.org/drawingml/2006/main">
              <a:ext uri="{FF2B5EF4-FFF2-40B4-BE49-F238E27FC236}">
                <a16:creationId xmlns:a16="http://schemas.microsoft.com/office/drawing/2014/main" id="{0283DF14-D2E4-4910-B575-6F3FCAEF3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77070" y="4169299"/>
            <a:ext cx="325279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15</a:t>
            </a:r>
          </a:p>
        </p:txBody>
      </p:sp>
      <p:sp>
        <p:nvSpPr>
          <p:cNvPr id="47" name="Herbal Mint">
            <a:extLst xmlns:a="http://schemas.openxmlformats.org/drawingml/2006/main">
              <a:ext uri="{FF2B5EF4-FFF2-40B4-BE49-F238E27FC236}">
                <a16:creationId xmlns:a16="http://schemas.microsoft.com/office/drawing/2014/main" id="{EF272C23-8170-4F1A-B85E-D7AED4DB9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49438" y="4169220"/>
            <a:ext cx="1432612" cy="1303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7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Herbal Mint</a:t>
            </a:r>
          </a:p>
        </p:txBody>
      </p:sp>
      <p:sp>
        <p:nvSpPr>
          <p:cNvPr id="48" name="6">
            <a:extLst xmlns:a="http://schemas.openxmlformats.org/drawingml/2006/main">
              <a:ext uri="{FF2B5EF4-FFF2-40B4-BE49-F238E27FC236}">
                <a16:creationId xmlns:a16="http://schemas.microsoft.com/office/drawing/2014/main" id="{8C7E3E7D-BD25-4A77-9044-B953E933A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928" y="4475782"/>
            <a:ext cx="283829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6</a:t>
            </a:r>
          </a:p>
        </p:txBody>
      </p:sp>
      <p:sp>
        <p:nvSpPr>
          <p:cNvPr id="49" name="Fruit Hard Candy">
            <a:extLst xmlns:a="http://schemas.openxmlformats.org/drawingml/2006/main">
              <a:ext uri="{FF2B5EF4-FFF2-40B4-BE49-F238E27FC236}">
                <a16:creationId xmlns:a16="http://schemas.microsoft.com/office/drawing/2014/main" id="{3DD533E0-A0C0-44EF-B10C-AA4F81803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072" y="4473924"/>
            <a:ext cx="1404453" cy="1303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7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Fruit Hard Candy</a:t>
            </a:r>
          </a:p>
        </p:txBody>
      </p:sp>
      <p:sp>
        <p:nvSpPr>
          <p:cNvPr id="50" name="16">
            <a:extLst xmlns:a="http://schemas.openxmlformats.org/drawingml/2006/main">
              <a:ext uri="{FF2B5EF4-FFF2-40B4-BE49-F238E27FC236}">
                <a16:creationId xmlns:a16="http://schemas.microsoft.com/office/drawing/2014/main" id="{FC952699-0929-49C8-953B-22E024F7C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8407" y="4475671"/>
            <a:ext cx="324612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16</a:t>
            </a:r>
          </a:p>
        </p:txBody>
      </p:sp>
      <p:sp>
        <p:nvSpPr>
          <p:cNvPr id="51" name="Watermelon, Strawberry &amp; Mint">
            <a:extLst xmlns:a="http://schemas.openxmlformats.org/drawingml/2006/main">
              <a:ext uri="{FF2B5EF4-FFF2-40B4-BE49-F238E27FC236}">
                <a16:creationId xmlns:a16="http://schemas.microsoft.com/office/drawing/2014/main" id="{C3CA9BA0-F313-4EEE-AC90-7C86948B8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0441" y="4435935"/>
            <a:ext cx="1449634" cy="12138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1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1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1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Watermelon, Strawberry &amp; Mint</a:t>
            </a:r>
          </a:p>
        </p:txBody>
      </p:sp>
      <p:sp>
        <p:nvSpPr>
          <p:cNvPr id="52" name="6">
            <a:extLst xmlns:a="http://schemas.openxmlformats.org/drawingml/2006/main">
              <a:ext uri="{FF2B5EF4-FFF2-40B4-BE49-F238E27FC236}">
                <a16:creationId xmlns:a16="http://schemas.microsoft.com/office/drawing/2014/main" id="{65E9BF50-BC60-4B04-A54D-80FD9B4EA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1924" y="4475782"/>
            <a:ext cx="283829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6</a:t>
            </a:r>
          </a:p>
        </p:txBody>
      </p:sp>
      <p:sp>
        <p:nvSpPr>
          <p:cNvPr id="53" name="Spicy Cool Mint">
            <a:extLst xmlns:a="http://schemas.openxmlformats.org/drawingml/2006/main">
              <a:ext uri="{FF2B5EF4-FFF2-40B4-BE49-F238E27FC236}">
                <a16:creationId xmlns:a16="http://schemas.microsoft.com/office/drawing/2014/main" id="{7D94B005-38DE-4055-A8A5-97798D709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80068" y="4473924"/>
            <a:ext cx="1406482" cy="1303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7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Spicy Cool Mint</a:t>
            </a:r>
          </a:p>
        </p:txBody>
      </p:sp>
      <p:sp>
        <p:nvSpPr>
          <p:cNvPr id="54" name="16">
            <a:extLst xmlns:a="http://schemas.openxmlformats.org/drawingml/2006/main">
              <a:ext uri="{FF2B5EF4-FFF2-40B4-BE49-F238E27FC236}">
                <a16:creationId xmlns:a16="http://schemas.microsoft.com/office/drawing/2014/main" id="{BCEE9DA0-0535-47BF-9DC8-F0B854769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77404" y="4475671"/>
            <a:ext cx="324612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16</a:t>
            </a:r>
          </a:p>
        </p:txBody>
      </p:sp>
      <p:sp>
        <p:nvSpPr>
          <p:cNvPr id="55" name="Chewing Gum Mint">
            <a:extLst xmlns:a="http://schemas.openxmlformats.org/drawingml/2006/main">
              <a:ext uri="{FF2B5EF4-FFF2-40B4-BE49-F238E27FC236}">
                <a16:creationId xmlns:a16="http://schemas.microsoft.com/office/drawing/2014/main" id="{AC8C281A-11BA-44C0-B088-0695B993B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49438" y="4474035"/>
            <a:ext cx="1432612" cy="1303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7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Chewing Gum Mint</a:t>
            </a:r>
          </a:p>
        </p:txBody>
      </p:sp>
      <p:sp>
        <p:nvSpPr>
          <p:cNvPr id="56" name="7">
            <a:extLst xmlns:a="http://schemas.openxmlformats.org/drawingml/2006/main">
              <a:ext uri="{FF2B5EF4-FFF2-40B4-BE49-F238E27FC236}">
                <a16:creationId xmlns:a16="http://schemas.microsoft.com/office/drawing/2014/main" id="{D5B9D9A2-B491-4283-92F1-81686F9D6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039" y="4782153"/>
            <a:ext cx="283718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7</a:t>
            </a:r>
          </a:p>
        </p:txBody>
      </p:sp>
      <p:sp>
        <p:nvSpPr>
          <p:cNvPr id="57" name="Strawberry &amp; Watermelon">
            <a:extLst xmlns:a="http://schemas.openxmlformats.org/drawingml/2006/main">
              <a:ext uri="{FF2B5EF4-FFF2-40B4-BE49-F238E27FC236}">
                <a16:creationId xmlns:a16="http://schemas.microsoft.com/office/drawing/2014/main" id="{DAC66569-F499-41A3-9121-F65966241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072" y="4778740"/>
            <a:ext cx="1404453" cy="1303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7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Strawberry &amp; Watermelon</a:t>
            </a:r>
          </a:p>
        </p:txBody>
      </p:sp>
      <p:sp>
        <p:nvSpPr>
          <p:cNvPr id="58" name="17">
            <a:extLst xmlns:a="http://schemas.openxmlformats.org/drawingml/2006/main">
              <a:ext uri="{FF2B5EF4-FFF2-40B4-BE49-F238E27FC236}">
                <a16:creationId xmlns:a16="http://schemas.microsoft.com/office/drawing/2014/main" id="{87451856-683D-4BFF-9475-89BE07F29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9963" y="4782042"/>
            <a:ext cx="321612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17</a:t>
            </a:r>
          </a:p>
        </p:txBody>
      </p:sp>
      <p:sp>
        <p:nvSpPr>
          <p:cNvPr id="59" name="Peach, Pineapple &amp; Mint">
            <a:extLst xmlns:a="http://schemas.openxmlformats.org/drawingml/2006/main">
              <a:ext uri="{FF2B5EF4-FFF2-40B4-BE49-F238E27FC236}">
                <a16:creationId xmlns:a16="http://schemas.microsoft.com/office/drawing/2014/main" id="{1A21366A-F5DD-4712-BF5F-0015EBCA8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0441" y="4778851"/>
            <a:ext cx="1449634" cy="1303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7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Peach, Pineapple &amp; Mint</a:t>
            </a:r>
          </a:p>
        </p:txBody>
      </p:sp>
      <p:sp>
        <p:nvSpPr>
          <p:cNvPr id="60" name="7">
            <a:extLst xmlns:a="http://schemas.openxmlformats.org/drawingml/2006/main">
              <a:ext uri="{FF2B5EF4-FFF2-40B4-BE49-F238E27FC236}">
                <a16:creationId xmlns:a16="http://schemas.microsoft.com/office/drawing/2014/main" id="{01FF501E-AD9D-4334-8A2A-87D2C4325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2036" y="4782153"/>
            <a:ext cx="283718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7</a:t>
            </a:r>
          </a:p>
        </p:txBody>
      </p:sp>
      <p:sp>
        <p:nvSpPr>
          <p:cNvPr id="61" name="Herbal Mint">
            <a:extLst xmlns:a="http://schemas.openxmlformats.org/drawingml/2006/main">
              <a:ext uri="{FF2B5EF4-FFF2-40B4-BE49-F238E27FC236}">
                <a16:creationId xmlns:a16="http://schemas.microsoft.com/office/drawing/2014/main" id="{26FA1517-3C9D-4334-83C8-5B21885F7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80068" y="4778740"/>
            <a:ext cx="1406482" cy="1303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7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Herbal Mint</a:t>
            </a:r>
          </a:p>
        </p:txBody>
      </p:sp>
      <p:sp>
        <p:nvSpPr>
          <p:cNvPr id="62" name="17">
            <a:extLst xmlns:a="http://schemas.openxmlformats.org/drawingml/2006/main">
              <a:ext uri="{FF2B5EF4-FFF2-40B4-BE49-F238E27FC236}">
                <a16:creationId xmlns:a16="http://schemas.microsoft.com/office/drawing/2014/main" id="{47328FE9-1DEA-424E-A306-6D82FFD21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78959" y="4782042"/>
            <a:ext cx="321612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17</a:t>
            </a:r>
          </a:p>
        </p:txBody>
      </p:sp>
      <p:sp>
        <p:nvSpPr>
          <p:cNvPr id="63" name="Extra Cool Mint">
            <a:extLst xmlns:a="http://schemas.openxmlformats.org/drawingml/2006/main">
              <a:ext uri="{FF2B5EF4-FFF2-40B4-BE49-F238E27FC236}">
                <a16:creationId xmlns:a16="http://schemas.microsoft.com/office/drawing/2014/main" id="{BA592FE0-8D0F-45AB-B644-802174019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49438" y="4778851"/>
            <a:ext cx="1432612" cy="1303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7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Extra Cool Mint</a:t>
            </a:r>
          </a:p>
        </p:txBody>
      </p:sp>
      <p:sp>
        <p:nvSpPr>
          <p:cNvPr id="64" name="8">
            <a:extLst xmlns:a="http://schemas.openxmlformats.org/drawingml/2006/main">
              <a:ext uri="{FF2B5EF4-FFF2-40B4-BE49-F238E27FC236}">
                <a16:creationId xmlns:a16="http://schemas.microsoft.com/office/drawing/2014/main" id="{DF98C63A-DCDB-4559-9BDF-E0F83DA90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261" y="5088525"/>
            <a:ext cx="287274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8</a:t>
            </a:r>
          </a:p>
        </p:txBody>
      </p:sp>
      <p:sp>
        <p:nvSpPr>
          <p:cNvPr id="65" name="Raspberry &amp; Lemon">
            <a:extLst xmlns:a="http://schemas.openxmlformats.org/drawingml/2006/main">
              <a:ext uri="{FF2B5EF4-FFF2-40B4-BE49-F238E27FC236}">
                <a16:creationId xmlns:a16="http://schemas.microsoft.com/office/drawing/2014/main" id="{91B828A1-EC03-4761-A360-BE21480F5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072" y="5083556"/>
            <a:ext cx="1404453" cy="1303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7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Raspberry &amp; Lemon</a:t>
            </a:r>
          </a:p>
        </p:txBody>
      </p:sp>
      <p:sp>
        <p:nvSpPr>
          <p:cNvPr id="66" name="18">
            <a:extLst xmlns:a="http://schemas.openxmlformats.org/drawingml/2006/main">
              <a:ext uri="{FF2B5EF4-FFF2-40B4-BE49-F238E27FC236}">
                <a16:creationId xmlns:a16="http://schemas.microsoft.com/office/drawing/2014/main" id="{EAA8B3EA-EB38-4A5A-A16F-5BA00A2C1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6741" y="5088414"/>
            <a:ext cx="327946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18</a:t>
            </a:r>
          </a:p>
        </p:txBody>
      </p:sp>
      <p:sp>
        <p:nvSpPr>
          <p:cNvPr id="67" name="Raspberry Lemonade &amp; Mint">
            <a:extLst xmlns:a="http://schemas.openxmlformats.org/drawingml/2006/main">
              <a:ext uri="{FF2B5EF4-FFF2-40B4-BE49-F238E27FC236}">
                <a16:creationId xmlns:a16="http://schemas.microsoft.com/office/drawing/2014/main" id="{95898B81-A294-48B5-8B24-EB06B61D9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0441" y="5083667"/>
            <a:ext cx="1449634" cy="1303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7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Raspberry Lemonade &amp; Mint</a:t>
            </a:r>
          </a:p>
        </p:txBody>
      </p:sp>
      <p:sp>
        <p:nvSpPr>
          <p:cNvPr id="68" name="8">
            <a:extLst xmlns:a="http://schemas.openxmlformats.org/drawingml/2006/main">
              <a:ext uri="{FF2B5EF4-FFF2-40B4-BE49-F238E27FC236}">
                <a16:creationId xmlns:a16="http://schemas.microsoft.com/office/drawing/2014/main" id="{29104114-BEDB-4DD6-A42B-14DA4B1E7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0258" y="5088525"/>
            <a:ext cx="287274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8</a:t>
            </a:r>
          </a:p>
        </p:txBody>
      </p:sp>
      <p:sp>
        <p:nvSpPr>
          <p:cNvPr id="69" name="Fresh Mint">
            <a:extLst xmlns:a="http://schemas.openxmlformats.org/drawingml/2006/main">
              <a:ext uri="{FF2B5EF4-FFF2-40B4-BE49-F238E27FC236}">
                <a16:creationId xmlns:a16="http://schemas.microsoft.com/office/drawing/2014/main" id="{1AF668AA-1BA1-4011-BA34-7CBFE52FF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80068" y="5083556"/>
            <a:ext cx="1406482" cy="1303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7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Fresh Mint</a:t>
            </a:r>
          </a:p>
        </p:txBody>
      </p:sp>
      <p:sp>
        <p:nvSpPr>
          <p:cNvPr id="70" name="18">
            <a:extLst xmlns:a="http://schemas.openxmlformats.org/drawingml/2006/main">
              <a:ext uri="{FF2B5EF4-FFF2-40B4-BE49-F238E27FC236}">
                <a16:creationId xmlns:a16="http://schemas.microsoft.com/office/drawing/2014/main" id="{53905CB5-BC00-4B2B-8BA3-7FDBC42CF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75737" y="5088414"/>
            <a:ext cx="327946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18</a:t>
            </a:r>
          </a:p>
        </p:txBody>
      </p:sp>
      <p:sp>
        <p:nvSpPr>
          <p:cNvPr id="71" name="Licorice">
            <a:extLst xmlns:a="http://schemas.openxmlformats.org/drawingml/2006/main">
              <a:ext uri="{FF2B5EF4-FFF2-40B4-BE49-F238E27FC236}">
                <a16:creationId xmlns:a16="http://schemas.microsoft.com/office/drawing/2014/main" id="{D4687EEF-1D97-4C1A-A269-5841995AC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49438" y="5083667"/>
            <a:ext cx="1432612" cy="1303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7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Licorice</a:t>
            </a:r>
          </a:p>
        </p:txBody>
      </p:sp>
      <p:sp>
        <p:nvSpPr>
          <p:cNvPr id="72" name="9">
            <a:extLst xmlns:a="http://schemas.openxmlformats.org/drawingml/2006/main">
              <a:ext uri="{FF2B5EF4-FFF2-40B4-BE49-F238E27FC236}">
                <a16:creationId xmlns:a16="http://schemas.microsoft.com/office/drawing/2014/main" id="{1DE5BF8D-BC65-445D-B448-0164C10D8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039" y="5394897"/>
            <a:ext cx="283829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9</a:t>
            </a:r>
          </a:p>
        </p:txBody>
      </p:sp>
      <p:sp>
        <p:nvSpPr>
          <p:cNvPr id="73" name="Acai &amp; Strawberry">
            <a:extLst xmlns:a="http://schemas.openxmlformats.org/drawingml/2006/main">
              <a:ext uri="{FF2B5EF4-FFF2-40B4-BE49-F238E27FC236}">
                <a16:creationId xmlns:a16="http://schemas.microsoft.com/office/drawing/2014/main" id="{EDF24D7D-9A72-4456-9F5D-0FC64A026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072" y="5388372"/>
            <a:ext cx="1404453" cy="1303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7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Acai &amp; Strawberry</a:t>
            </a:r>
          </a:p>
        </p:txBody>
      </p:sp>
      <p:sp>
        <p:nvSpPr>
          <p:cNvPr id="74" name="19">
            <a:extLst xmlns:a="http://schemas.openxmlformats.org/drawingml/2006/main">
              <a:ext uri="{FF2B5EF4-FFF2-40B4-BE49-F238E27FC236}">
                <a16:creationId xmlns:a16="http://schemas.microsoft.com/office/drawing/2014/main" id="{420F9FDD-C222-479D-A878-4587252C6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8630" y="5394785"/>
            <a:ext cx="324279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19</a:t>
            </a:r>
          </a:p>
        </p:txBody>
      </p:sp>
      <p:sp>
        <p:nvSpPr>
          <p:cNvPr id="75" name="Mango, Strawberry &amp; Mint">
            <a:extLst xmlns:a="http://schemas.openxmlformats.org/drawingml/2006/main">
              <a:ext uri="{FF2B5EF4-FFF2-40B4-BE49-F238E27FC236}">
                <a16:creationId xmlns:a16="http://schemas.microsoft.com/office/drawing/2014/main" id="{8816BE7A-7668-4E14-9345-81CCF3B8D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0441" y="5388483"/>
            <a:ext cx="1449634" cy="1303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7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Mango, Strawberry &amp; Mint</a:t>
            </a:r>
          </a:p>
        </p:txBody>
      </p:sp>
      <p:sp>
        <p:nvSpPr>
          <p:cNvPr id="76" name="9">
            <a:extLst xmlns:a="http://schemas.openxmlformats.org/drawingml/2006/main">
              <a:ext uri="{FF2B5EF4-FFF2-40B4-BE49-F238E27FC236}">
                <a16:creationId xmlns:a16="http://schemas.microsoft.com/office/drawing/2014/main" id="{4F5D23E8-406C-4216-AB00-BC82CBC00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2036" y="5394897"/>
            <a:ext cx="283829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9</a:t>
            </a:r>
          </a:p>
        </p:txBody>
      </p:sp>
      <p:sp>
        <p:nvSpPr>
          <p:cNvPr id="77" name="Menthol">
            <a:extLst xmlns:a="http://schemas.openxmlformats.org/drawingml/2006/main">
              <a:ext uri="{FF2B5EF4-FFF2-40B4-BE49-F238E27FC236}">
                <a16:creationId xmlns:a16="http://schemas.microsoft.com/office/drawing/2014/main" id="{80927E18-E65A-4A9F-9701-C29527A6B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80068" y="5388372"/>
            <a:ext cx="1406482" cy="1303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7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Menthol</a:t>
            </a:r>
          </a:p>
        </p:txBody>
      </p:sp>
      <p:sp>
        <p:nvSpPr>
          <p:cNvPr id="78" name="19">
            <a:extLst xmlns:a="http://schemas.openxmlformats.org/drawingml/2006/main">
              <a:ext uri="{FF2B5EF4-FFF2-40B4-BE49-F238E27FC236}">
                <a16:creationId xmlns:a16="http://schemas.microsoft.com/office/drawing/2014/main" id="{BE1F7897-102E-4EB3-B5CA-6CF5F616E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77626" y="5394785"/>
            <a:ext cx="324279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19</a:t>
            </a:r>
          </a:p>
        </p:txBody>
      </p:sp>
      <p:sp>
        <p:nvSpPr>
          <p:cNvPr id="79" name="Extra Cool Mint">
            <a:extLst xmlns:a="http://schemas.openxmlformats.org/drawingml/2006/main">
              <a:ext uri="{FF2B5EF4-FFF2-40B4-BE49-F238E27FC236}">
                <a16:creationId xmlns:a16="http://schemas.microsoft.com/office/drawing/2014/main" id="{584A7FA6-92D5-47F8-8C18-67D69A542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49438" y="5388483"/>
            <a:ext cx="1432612" cy="1303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7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Extra Cool Mint</a:t>
            </a:r>
          </a:p>
        </p:txBody>
      </p:sp>
      <p:sp>
        <p:nvSpPr>
          <p:cNvPr id="80" name="10">
            <a:extLst xmlns:a="http://schemas.openxmlformats.org/drawingml/2006/main">
              <a:ext uri="{FF2B5EF4-FFF2-40B4-BE49-F238E27FC236}">
                <a16:creationId xmlns:a16="http://schemas.microsoft.com/office/drawing/2014/main" id="{24AC8F9F-CFDE-4534-BAEE-C1A5B34C8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92" y="5701268"/>
            <a:ext cx="326879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sp>
        <p:nvSpPr>
          <p:cNvPr id="81" name="Cherry &amp; Lemon">
            <a:extLst xmlns:a="http://schemas.openxmlformats.org/drawingml/2006/main">
              <a:ext uri="{FF2B5EF4-FFF2-40B4-BE49-F238E27FC236}">
                <a16:creationId xmlns:a16="http://schemas.microsoft.com/office/drawing/2014/main" id="{416F5130-749E-4B35-B3DC-B3E21244D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072" y="5693188"/>
            <a:ext cx="1404453" cy="1303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7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Cherry &amp; Lemon</a:t>
            </a:r>
          </a:p>
        </p:txBody>
      </p:sp>
      <p:sp>
        <p:nvSpPr>
          <p:cNvPr id="82" name="20">
            <a:extLst xmlns:a="http://schemas.openxmlformats.org/drawingml/2006/main">
              <a:ext uri="{FF2B5EF4-FFF2-40B4-BE49-F238E27FC236}">
                <a16:creationId xmlns:a16="http://schemas.microsoft.com/office/drawing/2014/main" id="{6044C56D-4730-4A46-B72E-A09662FE6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77184" y="5701157"/>
            <a:ext cx="347059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20</a:t>
            </a:r>
          </a:p>
        </p:txBody>
      </p:sp>
      <p:sp>
        <p:nvSpPr>
          <p:cNvPr id="83" name="Pineapple &amp; Coconut">
            <a:extLst xmlns:a="http://schemas.openxmlformats.org/drawingml/2006/main">
              <a:ext uri="{FF2B5EF4-FFF2-40B4-BE49-F238E27FC236}">
                <a16:creationId xmlns:a16="http://schemas.microsoft.com/office/drawing/2014/main" id="{E4CBCFA6-FB1F-4C98-B9DD-C1C96B66D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0441" y="5693299"/>
            <a:ext cx="1449634" cy="1303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7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Pineapple &amp; Coconut</a:t>
            </a:r>
          </a:p>
        </p:txBody>
      </p:sp>
      <p:sp>
        <p:nvSpPr>
          <p:cNvPr id="84" name="10">
            <a:extLst xmlns:a="http://schemas.openxmlformats.org/drawingml/2006/main">
              <a:ext uri="{FF2B5EF4-FFF2-40B4-BE49-F238E27FC236}">
                <a16:creationId xmlns:a16="http://schemas.microsoft.com/office/drawing/2014/main" id="{F4024DEF-7934-4D5F-BED6-AAF4DEB6B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588" y="5701268"/>
            <a:ext cx="326879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sp>
        <p:nvSpPr>
          <p:cNvPr id="85" name="Crystal Mint">
            <a:extLst xmlns:a="http://schemas.openxmlformats.org/drawingml/2006/main">
              <a:ext uri="{FF2B5EF4-FFF2-40B4-BE49-F238E27FC236}">
                <a16:creationId xmlns:a16="http://schemas.microsoft.com/office/drawing/2014/main" id="{D10736FB-6B74-4CCE-A3CB-D7882C273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80068" y="5693188"/>
            <a:ext cx="1406482" cy="1303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7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Crystal Mint</a:t>
            </a:r>
          </a:p>
        </p:txBody>
      </p:sp>
      <p:sp>
        <p:nvSpPr>
          <p:cNvPr id="86" name="20">
            <a:extLst xmlns:a="http://schemas.openxmlformats.org/drawingml/2006/main">
              <a:ext uri="{FF2B5EF4-FFF2-40B4-BE49-F238E27FC236}">
                <a16:creationId xmlns:a16="http://schemas.microsoft.com/office/drawing/2014/main" id="{A66D35F9-AED2-4A1E-BDC7-AFF85BEE0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66180" y="5701157"/>
            <a:ext cx="347059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20</a:t>
            </a:r>
          </a:p>
        </p:txBody>
      </p:sp>
      <p:sp>
        <p:nvSpPr>
          <p:cNvPr id="87" name="Strong Mint">
            <a:extLst xmlns:a="http://schemas.openxmlformats.org/drawingml/2006/main">
              <a:ext uri="{FF2B5EF4-FFF2-40B4-BE49-F238E27FC236}">
                <a16:creationId xmlns:a16="http://schemas.microsoft.com/office/drawing/2014/main" id="{DBD220B3-036C-444A-8375-E24C0C329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49438" y="5693299"/>
            <a:ext cx="1432612" cy="1303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7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Strong Mint</a:t>
            </a:r>
          </a:p>
        </p:txBody>
      </p:sp>
      <p:sp>
        <p:nvSpPr>
          <p:cNvPr id="88" name="Additional flavors can be customized on request.">
            <a:extLst xmlns:a="http://schemas.openxmlformats.org/drawingml/2006/main">
              <a:ext uri="{FF2B5EF4-FFF2-40B4-BE49-F238E27FC236}">
                <a16:creationId xmlns:a16="http://schemas.microsoft.com/office/drawing/2014/main" id="{E67C85E0-915B-430B-88F5-819903B57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6391275"/>
            <a:ext cx="10001250" cy="1573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Additional flavors can be customized on request.</a:t>
            </a:r>
          </a:p>
        </p:txBody>
      </p:sp>
      <p:sp>
        <p:nvSpPr>
          <p:cNvPr id="89" name="">
            <a:extLst xmlns:a="http://schemas.openxmlformats.org/drawingml/2006/main">
              <a:ext uri="{FF2B5EF4-FFF2-40B4-BE49-F238E27FC236}">
                <a16:creationId xmlns:a16="http://schemas.microsoft.com/office/drawing/2014/main" id="{3B12E1CF-C0EC-4387-B981-3F45E26CC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239"/>
          </a:solidFill>
          <a:ln xmlns:a="http://schemas.openxmlformats.org/drawingml/2006/main" w="0">
            <a:noFill/>
          </a:ln>
        </p:spPr>
      </p:sp>
      <p:sp>
        <p:nvSpPr>
          <p:cNvPr id="90" name="">
            <a:extLst xmlns:a="http://schemas.openxmlformats.org/drawingml/2006/main">
              <a:ext uri="{FF2B5EF4-FFF2-40B4-BE49-F238E27FC236}">
                <a16:creationId xmlns:a16="http://schemas.microsoft.com/office/drawing/2014/main" id="{B8132BD4-91D9-4322-8273-F18BCB0B7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71500"/>
            <a:ext cx="12192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A6A1"/>
          </a:solidFill>
          <a:ln xmlns:a="http://schemas.openxmlformats.org/drawingml/2006/main" w="0">
            <a:noFill/>
          </a:ln>
        </p:spPr>
      </p:sp>
      <p:pic>
        <p:nvPicPr>
          <p:cNvPr id="91" name="">
            <a:extLst xmlns:a="http://schemas.openxmlformats.org/drawingml/2006/main">
              <a:ext uri="{FF2B5EF4-FFF2-40B4-BE49-F238E27FC236}">
                <a16:creationId xmlns:a16="http://schemas.microsoft.com/office/drawing/2014/main" id="{6FC49C7F-8123-47A0-8592-080CF94163F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3def56fa72b41d4"/>
          <a:stretch xmlns:a="http://schemas.openxmlformats.org/drawingml/2006/main"/>
        </p:blipFill>
        <p:spPr>
          <a:xfrm xmlns:a="http://schemas.openxmlformats.org/drawingml/2006/main">
            <a:off x="361950" y="85725"/>
            <a:ext cx="409575" cy="409575"/>
          </a:xfrm>
          <a:prstGeom xmlns:a="http://schemas.openxmlformats.org/drawingml/2006/main" prst="rect">
            <a:avLst/>
          </a:prstGeom>
        </p:spPr>
      </p:pic>
      <p:sp>
        <p:nvSpPr>
          <p:cNvPr id="92" name="HYTAN BIO TECH">
            <a:extLst xmlns:a="http://schemas.openxmlformats.org/drawingml/2006/main">
              <a:ext uri="{FF2B5EF4-FFF2-40B4-BE49-F238E27FC236}">
                <a16:creationId xmlns:a16="http://schemas.microsoft.com/office/drawing/2014/main" id="{D4A15870-D61D-41D0-B6DA-8EF42B198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161925"/>
            <a:ext cx="428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HYTAN BIO TECH</a:t>
            </a:r>
          </a:p>
        </p:txBody>
      </p:sp>
      <p:sp>
        <p:nvSpPr>
          <p:cNvPr id="93" name="ORAL FILM INNOVATION">
            <a:extLst xmlns:a="http://schemas.openxmlformats.org/drawingml/2006/main">
              <a:ext uri="{FF2B5EF4-FFF2-40B4-BE49-F238E27FC236}">
                <a16:creationId xmlns:a16="http://schemas.microsoft.com/office/drawing/2014/main" id="{CEEF9C86-7F61-4F3F-9C9F-8B3676A6D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38125"/>
            <a:ext cx="34480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B5E3D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050" b="0">
                <a:solidFill>
                  <a:srgbClr val="B5E3DF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B5E3DF"/>
                </a:solidFill>
                <a:latin typeface="Arial"/>
                <a:ea typeface="Arial"/>
                <a:cs typeface="Arial"/>
              </a:rPr>
              <a:t>ORAL FILM INNOVATION</a:t>
            </a:r>
          </a:p>
        </p:txBody>
      </p:sp>
      <p:sp>
        <p:nvSpPr>
          <p:cNvPr id="94" name="28">
            <a:extLst xmlns:a="http://schemas.openxmlformats.org/drawingml/2006/main">
              <a:ext uri="{FF2B5EF4-FFF2-40B4-BE49-F238E27FC236}">
                <a16:creationId xmlns:a16="http://schemas.microsoft.com/office/drawing/2014/main" id="{24F37640-7D56-4242-B252-F208DBB69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91925" y="6648450"/>
            <a:ext cx="28575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75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28</a:t>
            </a:r>
          </a:p>
        </p:txBody>
      </p:sp>
    </p:spTree>
    <p:extLst>
      <p:ext uri="{BB962C8B-B14F-4D97-AF65-F5344CB8AC3E}">
        <p14:creationId xmlns:p14="http://schemas.microsoft.com/office/powerpoint/2010/main" val="69353492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B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3" name="">
            <a:extLst xmlns:a="http://schemas.openxmlformats.org/drawingml/2006/main">
              <a:ext uri="{FF2B5EF4-FFF2-40B4-BE49-F238E27FC236}">
                <a16:creationId xmlns:a16="http://schemas.microsoft.com/office/drawing/2014/main" id="{EB647FEB-015B-49D4-BCAB-4F66DC3184D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25720d549104acd"/>
          <a:stretch xmlns:a="http://schemas.openxmlformats.org/drawingml/2006/main"/>
        </p:blipFill>
        <p:spPr>
          <a:xfrm xmlns:a="http://schemas.openxmlformats.org/drawingml/2006/main">
            <a:off x="0" y="670"/>
            <a:ext cx="12192000" cy="6856661"/>
          </a:xfrm>
          <a:prstGeom xmlns:a="http://schemas.openxmlformats.org/drawingml/2006/main" prst="rect">
            <a:avLst/>
          </a:prstGeom>
        </p:spPr>
      </p:pic>
      <p:sp>
        <p:nvSpPr>
          <p:cNvPr id="2" name="Flavor Customization">
            <a:extLst xmlns:a="http://schemas.openxmlformats.org/drawingml/2006/main">
              <a:ext uri="{FF2B5EF4-FFF2-40B4-BE49-F238E27FC236}">
                <a16:creationId xmlns:a16="http://schemas.microsoft.com/office/drawing/2014/main" id="{BA5863A6-9FEC-499B-9901-5C1D7949B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" y="704850"/>
            <a:ext cx="1109662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525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3525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Flavor Customization</a:t>
            </a:r>
          </a:p>
        </p:txBody>
      </p:sp>
      <p:sp>
        <p:nvSpPr>
          <p:cNvPr id="3" name="A broad selection for different markets, brand position">
            <a:extLst xmlns:a="http://schemas.openxmlformats.org/drawingml/2006/main">
              <a:ext uri="{FF2B5EF4-FFF2-40B4-BE49-F238E27FC236}">
                <a16:creationId xmlns:a16="http://schemas.microsoft.com/office/drawing/2014/main" id="{2217FC87-90E8-42B4-96E9-66CE44DA7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543050"/>
            <a:ext cx="7810500" cy="1742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163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A broad selection for different markets, brand positions and consumers, with custom flavor profiles available for each</a:t>
            </a:r>
          </a:p>
        </p:txBody>
      </p:sp>
      <p:sp>
        <p:nvSpPr>
          <p:cNvPr id="4" name="project.">
            <a:extLst xmlns:a="http://schemas.openxmlformats.org/drawingml/2006/main">
              <a:ext uri="{FF2B5EF4-FFF2-40B4-BE49-F238E27FC236}">
                <a16:creationId xmlns:a16="http://schemas.microsoft.com/office/drawing/2014/main" id="{5341EAC0-8726-44A5-89AF-20514EA72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727597"/>
            <a:ext cx="7810500" cy="1742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163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project.</a:t>
            </a:r>
          </a:p>
        </p:txBody>
      </p:sp>
      <p:sp>
        <p:nvSpPr>
          <p:cNvPr id="5" name="Fruit Flavors">
            <a:extLst xmlns:a="http://schemas.openxmlformats.org/drawingml/2006/main">
              <a:ext uri="{FF2B5EF4-FFF2-40B4-BE49-F238E27FC236}">
                <a16:creationId xmlns:a16="http://schemas.microsoft.com/office/drawing/2014/main" id="{09CF74F9-3109-4F32-854E-60B473922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5128" y="2482548"/>
            <a:ext cx="3238500" cy="21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25" b="1">
                <a:solidFill>
                  <a:srgbClr val="E8945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425" b="1">
                <a:solidFill>
                  <a:srgbClr val="E89459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E89459"/>
                </a:solidFill>
                <a:latin typeface="Arial"/>
                <a:ea typeface="Arial"/>
                <a:cs typeface="Arial"/>
              </a:rPr>
              <a:t>Fruit Flavors</a:t>
            </a:r>
          </a:p>
        </p:txBody>
      </p:sp>
      <p:sp>
        <p:nvSpPr>
          <p:cNvPr id="6" name="1">
            <a:extLst xmlns:a="http://schemas.openxmlformats.org/drawingml/2006/main">
              <a:ext uri="{FF2B5EF4-FFF2-40B4-BE49-F238E27FC236}">
                <a16:creationId xmlns:a16="http://schemas.microsoft.com/office/drawing/2014/main" id="{7B4EE3E0-5249-4318-99FF-38CEE522E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582" y="2943924"/>
            <a:ext cx="266494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7" name="Icy Citrus">
            <a:extLst xmlns:a="http://schemas.openxmlformats.org/drawingml/2006/main">
              <a:ext uri="{FF2B5EF4-FFF2-40B4-BE49-F238E27FC236}">
                <a16:creationId xmlns:a16="http://schemas.microsoft.com/office/drawing/2014/main" id="{44B60FBE-30E0-493B-947D-188E6CAAA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057" y="2949845"/>
            <a:ext cx="1404468" cy="1359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7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Icy Citrus</a:t>
            </a:r>
          </a:p>
        </p:txBody>
      </p:sp>
      <p:sp>
        <p:nvSpPr>
          <p:cNvPr id="8" name="11">
            <a:extLst xmlns:a="http://schemas.openxmlformats.org/drawingml/2006/main">
              <a:ext uri="{FF2B5EF4-FFF2-40B4-BE49-F238E27FC236}">
                <a16:creationId xmlns:a16="http://schemas.microsoft.com/office/drawing/2014/main" id="{291FBB75-7771-450D-8363-45F18C94C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7394" y="2943812"/>
            <a:ext cx="306388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11</a:t>
            </a:r>
          </a:p>
        </p:txBody>
      </p:sp>
      <p:sp>
        <p:nvSpPr>
          <p:cNvPr id="9" name="Blueberry">
            <a:extLst xmlns:a="http://schemas.openxmlformats.org/drawingml/2006/main">
              <a:ext uri="{FF2B5EF4-FFF2-40B4-BE49-F238E27FC236}">
                <a16:creationId xmlns:a16="http://schemas.microsoft.com/office/drawing/2014/main" id="{52D27D51-591C-40A8-AD3F-FF47B12A0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0427" y="2949956"/>
            <a:ext cx="1440123" cy="1359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7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Blueberry</a:t>
            </a:r>
          </a:p>
        </p:txBody>
      </p:sp>
      <p:sp>
        <p:nvSpPr>
          <p:cNvPr id="10" name="21">
            <a:extLst xmlns:a="http://schemas.openxmlformats.org/drawingml/2006/main">
              <a:ext uri="{FF2B5EF4-FFF2-40B4-BE49-F238E27FC236}">
                <a16:creationId xmlns:a16="http://schemas.microsoft.com/office/drawing/2014/main" id="{160C8650-0F49-4239-95F0-AA8804DFF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94761" y="2943924"/>
            <a:ext cx="325390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21</a:t>
            </a:r>
          </a:p>
        </p:txBody>
      </p:sp>
      <p:sp>
        <p:nvSpPr>
          <p:cNvPr id="11" name="Banana">
            <a:extLst xmlns:a="http://schemas.openxmlformats.org/drawingml/2006/main">
              <a:ext uri="{FF2B5EF4-FFF2-40B4-BE49-F238E27FC236}">
                <a16:creationId xmlns:a16="http://schemas.microsoft.com/office/drawing/2014/main" id="{8F85FA0C-0B87-4A79-AA6D-BB4240697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3352" y="2949845"/>
            <a:ext cx="1394123" cy="1359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7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Banana</a:t>
            </a:r>
          </a:p>
        </p:txBody>
      </p:sp>
      <p:sp>
        <p:nvSpPr>
          <p:cNvPr id="12" name="31">
            <a:extLst xmlns:a="http://schemas.openxmlformats.org/drawingml/2006/main">
              <a:ext uri="{FF2B5EF4-FFF2-40B4-BE49-F238E27FC236}">
                <a16:creationId xmlns:a16="http://schemas.microsoft.com/office/drawing/2014/main" id="{AA69F925-ED22-407E-9FBB-D516CE7E0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0465" y="2943812"/>
            <a:ext cx="325168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31</a:t>
            </a:r>
          </a:p>
        </p:txBody>
      </p:sp>
      <p:sp>
        <p:nvSpPr>
          <p:cNvPr id="13" name="Icy Peach">
            <a:extLst xmlns:a="http://schemas.openxmlformats.org/drawingml/2006/main">
              <a:ext uri="{FF2B5EF4-FFF2-40B4-BE49-F238E27FC236}">
                <a16:creationId xmlns:a16="http://schemas.microsoft.com/office/drawing/2014/main" id="{856540C7-9D4C-4A13-B891-55517B208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2721" y="2949956"/>
            <a:ext cx="1429779" cy="1359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7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Icy Peach</a:t>
            </a:r>
          </a:p>
        </p:txBody>
      </p:sp>
      <p:sp>
        <p:nvSpPr>
          <p:cNvPr id="14" name="2">
            <a:extLst xmlns:a="http://schemas.openxmlformats.org/drawingml/2006/main">
              <a:ext uri="{FF2B5EF4-FFF2-40B4-BE49-F238E27FC236}">
                <a16:creationId xmlns:a16="http://schemas.microsoft.com/office/drawing/2014/main" id="{F03C217E-F23E-4DEB-86CC-5AAD0F013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136" y="3250295"/>
            <a:ext cx="287496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5" name="Tropical Fruit">
            <a:extLst xmlns:a="http://schemas.openxmlformats.org/drawingml/2006/main">
              <a:ext uri="{FF2B5EF4-FFF2-40B4-BE49-F238E27FC236}">
                <a16:creationId xmlns:a16="http://schemas.microsoft.com/office/drawing/2014/main" id="{C7627F42-AA59-4070-9B9D-3B74E1E16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057" y="3254661"/>
            <a:ext cx="1404468" cy="1359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7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Tropical Fruit</a:t>
            </a:r>
          </a:p>
        </p:txBody>
      </p:sp>
      <p:sp>
        <p:nvSpPr>
          <p:cNvPr id="16" name="12">
            <a:extLst xmlns:a="http://schemas.openxmlformats.org/drawingml/2006/main">
              <a:ext uri="{FF2B5EF4-FFF2-40B4-BE49-F238E27FC236}">
                <a16:creationId xmlns:a16="http://schemas.microsoft.com/office/drawing/2014/main" id="{1AB48FD6-B768-4FBE-9C86-2C74D937B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6949" y="3250184"/>
            <a:ext cx="327390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12</a:t>
            </a:r>
          </a:p>
        </p:txBody>
      </p:sp>
      <p:sp>
        <p:nvSpPr>
          <p:cNvPr id="17" name="Cantaloupe">
            <a:extLst xmlns:a="http://schemas.openxmlformats.org/drawingml/2006/main">
              <a:ext uri="{FF2B5EF4-FFF2-40B4-BE49-F238E27FC236}">
                <a16:creationId xmlns:a16="http://schemas.microsoft.com/office/drawing/2014/main" id="{2122979B-7228-45BC-B287-7B93146BD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0427" y="3254772"/>
            <a:ext cx="1440123" cy="1359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7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Cantaloupe</a:t>
            </a:r>
          </a:p>
        </p:txBody>
      </p:sp>
      <p:sp>
        <p:nvSpPr>
          <p:cNvPr id="18" name="22">
            <a:extLst xmlns:a="http://schemas.openxmlformats.org/drawingml/2006/main">
              <a:ext uri="{FF2B5EF4-FFF2-40B4-BE49-F238E27FC236}">
                <a16:creationId xmlns:a16="http://schemas.microsoft.com/office/drawing/2014/main" id="{26F7E05C-26AD-4812-905C-C8519E73B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4315" y="3250295"/>
            <a:ext cx="346392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22</a:t>
            </a:r>
          </a:p>
        </p:txBody>
      </p:sp>
      <p:sp>
        <p:nvSpPr>
          <p:cNvPr id="19" name="Icy Watermelon">
            <a:extLst xmlns:a="http://schemas.openxmlformats.org/drawingml/2006/main">
              <a:ext uri="{FF2B5EF4-FFF2-40B4-BE49-F238E27FC236}">
                <a16:creationId xmlns:a16="http://schemas.microsoft.com/office/drawing/2014/main" id="{EFC66C67-7124-4D22-96E6-5928D8114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3352" y="3254661"/>
            <a:ext cx="1394123" cy="1359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7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Icy Watermelon</a:t>
            </a:r>
          </a:p>
        </p:txBody>
      </p:sp>
      <p:sp>
        <p:nvSpPr>
          <p:cNvPr id="20" name="32">
            <a:extLst xmlns:a="http://schemas.openxmlformats.org/drawingml/2006/main">
              <a:ext uri="{FF2B5EF4-FFF2-40B4-BE49-F238E27FC236}">
                <a16:creationId xmlns:a16="http://schemas.microsoft.com/office/drawing/2014/main" id="{AEC3B961-D032-41A0-AA6C-AEF4A24D2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0019" y="3250184"/>
            <a:ext cx="346170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32</a:t>
            </a:r>
          </a:p>
        </p:txBody>
      </p:sp>
      <p:sp>
        <p:nvSpPr>
          <p:cNvPr id="21" name="Strawberry &amp; Watermelon">
            <a:extLst xmlns:a="http://schemas.openxmlformats.org/drawingml/2006/main">
              <a:ext uri="{FF2B5EF4-FFF2-40B4-BE49-F238E27FC236}">
                <a16:creationId xmlns:a16="http://schemas.microsoft.com/office/drawing/2014/main" id="{E3BD85FF-6CC3-4FC7-9665-7D72923EE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2721" y="3254772"/>
            <a:ext cx="1429779" cy="1359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7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Strawberry &amp; Watermelon</a:t>
            </a:r>
          </a:p>
        </p:txBody>
      </p:sp>
      <p:sp>
        <p:nvSpPr>
          <p:cNvPr id="22" name="3">
            <a:extLst xmlns:a="http://schemas.openxmlformats.org/drawingml/2006/main">
              <a:ext uri="{FF2B5EF4-FFF2-40B4-BE49-F238E27FC236}">
                <a16:creationId xmlns:a16="http://schemas.microsoft.com/office/drawing/2014/main" id="{AA6C768F-D363-4377-83C6-44BE8102B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247" y="3556667"/>
            <a:ext cx="287274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23" name="Mixed Berries">
            <a:extLst xmlns:a="http://schemas.openxmlformats.org/drawingml/2006/main">
              <a:ext uri="{FF2B5EF4-FFF2-40B4-BE49-F238E27FC236}">
                <a16:creationId xmlns:a16="http://schemas.microsoft.com/office/drawing/2014/main" id="{815FD00F-72E5-4450-93F9-CF05A8393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057" y="3559477"/>
            <a:ext cx="1404468" cy="1359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7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Mixed Berries</a:t>
            </a:r>
          </a:p>
        </p:txBody>
      </p:sp>
      <p:sp>
        <p:nvSpPr>
          <p:cNvPr id="24" name="13">
            <a:extLst xmlns:a="http://schemas.openxmlformats.org/drawingml/2006/main">
              <a:ext uri="{FF2B5EF4-FFF2-40B4-BE49-F238E27FC236}">
                <a16:creationId xmlns:a16="http://schemas.microsoft.com/office/drawing/2014/main" id="{0A6ED27A-FB6A-4262-8E5F-66F31A3C7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7282" y="3556556"/>
            <a:ext cx="326723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13</a:t>
            </a:r>
          </a:p>
        </p:txBody>
      </p:sp>
      <p:sp>
        <p:nvSpPr>
          <p:cNvPr id="25" name="Peach">
            <a:extLst xmlns:a="http://schemas.openxmlformats.org/drawingml/2006/main">
              <a:ext uri="{FF2B5EF4-FFF2-40B4-BE49-F238E27FC236}">
                <a16:creationId xmlns:a16="http://schemas.microsoft.com/office/drawing/2014/main" id="{1D7A0984-FAC1-4CA0-A238-4817300F3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0427" y="3559588"/>
            <a:ext cx="1440123" cy="1359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7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Peach</a:t>
            </a:r>
          </a:p>
        </p:txBody>
      </p:sp>
      <p:sp>
        <p:nvSpPr>
          <p:cNvPr id="26" name="23">
            <a:extLst xmlns:a="http://schemas.openxmlformats.org/drawingml/2006/main">
              <a:ext uri="{FF2B5EF4-FFF2-40B4-BE49-F238E27FC236}">
                <a16:creationId xmlns:a16="http://schemas.microsoft.com/office/drawing/2014/main" id="{97A9BC2F-471E-45AD-A77A-47211FB79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4427" y="3556667"/>
            <a:ext cx="346170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23</a:t>
            </a:r>
          </a:p>
        </p:txBody>
      </p:sp>
      <p:sp>
        <p:nvSpPr>
          <p:cNvPr id="27" name="Icy Cherry">
            <a:extLst xmlns:a="http://schemas.openxmlformats.org/drawingml/2006/main">
              <a:ext uri="{FF2B5EF4-FFF2-40B4-BE49-F238E27FC236}">
                <a16:creationId xmlns:a16="http://schemas.microsoft.com/office/drawing/2014/main" id="{6BDC06BA-17BA-4E56-BBAB-054B056C3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3352" y="3559477"/>
            <a:ext cx="1394123" cy="1359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7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Icy Cherry</a:t>
            </a:r>
          </a:p>
        </p:txBody>
      </p:sp>
      <p:sp>
        <p:nvSpPr>
          <p:cNvPr id="28" name="33">
            <a:extLst xmlns:a="http://schemas.openxmlformats.org/drawingml/2006/main">
              <a:ext uri="{FF2B5EF4-FFF2-40B4-BE49-F238E27FC236}">
                <a16:creationId xmlns:a16="http://schemas.microsoft.com/office/drawing/2014/main" id="{67C77344-9209-48EB-BA16-19B34B523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0130" y="3556556"/>
            <a:ext cx="345948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33</a:t>
            </a:r>
          </a:p>
        </p:txBody>
      </p:sp>
      <p:sp>
        <p:nvSpPr>
          <p:cNvPr id="29" name="Berry Mint">
            <a:extLst xmlns:a="http://schemas.openxmlformats.org/drawingml/2006/main">
              <a:ext uri="{FF2B5EF4-FFF2-40B4-BE49-F238E27FC236}">
                <a16:creationId xmlns:a16="http://schemas.microsoft.com/office/drawing/2014/main" id="{2D311B96-0F67-459C-9282-E96CA9012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2721" y="3559588"/>
            <a:ext cx="1429779" cy="1359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7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Berry Mint</a:t>
            </a:r>
          </a:p>
        </p:txBody>
      </p:sp>
      <p:sp>
        <p:nvSpPr>
          <p:cNvPr id="30" name="4">
            <a:extLst xmlns:a="http://schemas.openxmlformats.org/drawingml/2006/main">
              <a:ext uri="{FF2B5EF4-FFF2-40B4-BE49-F238E27FC236}">
                <a16:creationId xmlns:a16="http://schemas.microsoft.com/office/drawing/2014/main" id="{096E06C8-6AE2-4AF9-A0C3-D20E7955B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025" y="3863038"/>
            <a:ext cx="289719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31" name="Apple">
            <a:extLst xmlns:a="http://schemas.openxmlformats.org/drawingml/2006/main">
              <a:ext uri="{FF2B5EF4-FFF2-40B4-BE49-F238E27FC236}">
                <a16:creationId xmlns:a16="http://schemas.microsoft.com/office/drawing/2014/main" id="{519BBC54-A0D3-4931-BD87-9EF4B140C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057" y="3864293"/>
            <a:ext cx="1404468" cy="1359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7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Apple</a:t>
            </a:r>
          </a:p>
        </p:txBody>
      </p:sp>
      <p:sp>
        <p:nvSpPr>
          <p:cNvPr id="32" name="14">
            <a:extLst xmlns:a="http://schemas.openxmlformats.org/drawingml/2006/main">
              <a:ext uri="{FF2B5EF4-FFF2-40B4-BE49-F238E27FC236}">
                <a16:creationId xmlns:a16="http://schemas.microsoft.com/office/drawing/2014/main" id="{561B092F-5FE6-4322-8F01-CD55C0FF3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6060" y="3862927"/>
            <a:ext cx="329279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14</a:t>
            </a:r>
          </a:p>
        </p:txBody>
      </p:sp>
      <p:sp>
        <p:nvSpPr>
          <p:cNvPr id="33" name="Lemon">
            <a:extLst xmlns:a="http://schemas.openxmlformats.org/drawingml/2006/main">
              <a:ext uri="{FF2B5EF4-FFF2-40B4-BE49-F238E27FC236}">
                <a16:creationId xmlns:a16="http://schemas.microsoft.com/office/drawing/2014/main" id="{D0AE74FF-6BA8-41F2-B7D6-D5121377C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0427" y="3864404"/>
            <a:ext cx="1440123" cy="1359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7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Lemon</a:t>
            </a:r>
          </a:p>
        </p:txBody>
      </p:sp>
      <p:sp>
        <p:nvSpPr>
          <p:cNvPr id="34" name="24">
            <a:extLst xmlns:a="http://schemas.openxmlformats.org/drawingml/2006/main">
              <a:ext uri="{FF2B5EF4-FFF2-40B4-BE49-F238E27FC236}">
                <a16:creationId xmlns:a16="http://schemas.microsoft.com/office/drawing/2014/main" id="{C899C3BE-6712-4DCA-A9D9-EDE8AE7F7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7983" y="3863038"/>
            <a:ext cx="339058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24</a:t>
            </a:r>
          </a:p>
        </p:txBody>
      </p:sp>
      <p:sp>
        <p:nvSpPr>
          <p:cNvPr id="35" name="Peach">
            <a:extLst xmlns:a="http://schemas.openxmlformats.org/drawingml/2006/main">
              <a:ext uri="{FF2B5EF4-FFF2-40B4-BE49-F238E27FC236}">
                <a16:creationId xmlns:a16="http://schemas.microsoft.com/office/drawing/2014/main" id="{25A0431E-AE24-45DE-96AA-A1C9B8C57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3352" y="3864293"/>
            <a:ext cx="1394123" cy="1359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7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Peach</a:t>
            </a:r>
          </a:p>
        </p:txBody>
      </p:sp>
      <p:sp>
        <p:nvSpPr>
          <p:cNvPr id="36" name="34">
            <a:extLst xmlns:a="http://schemas.openxmlformats.org/drawingml/2006/main">
              <a:ext uri="{FF2B5EF4-FFF2-40B4-BE49-F238E27FC236}">
                <a16:creationId xmlns:a16="http://schemas.microsoft.com/office/drawing/2014/main" id="{0FDB06B8-32A6-42F7-AF1C-E7EE8F836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908" y="3862927"/>
            <a:ext cx="348393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34</a:t>
            </a:r>
          </a:p>
        </p:txBody>
      </p:sp>
      <p:sp>
        <p:nvSpPr>
          <p:cNvPr id="37" name="Triple Berry">
            <a:extLst xmlns:a="http://schemas.openxmlformats.org/drawingml/2006/main">
              <a:ext uri="{FF2B5EF4-FFF2-40B4-BE49-F238E27FC236}">
                <a16:creationId xmlns:a16="http://schemas.microsoft.com/office/drawing/2014/main" id="{3A50D1E0-0492-465A-B4C6-8338E4668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2721" y="3864404"/>
            <a:ext cx="1429779" cy="1359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7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Triple Berry</a:t>
            </a:r>
          </a:p>
        </p:txBody>
      </p:sp>
      <p:sp>
        <p:nvSpPr>
          <p:cNvPr id="38" name="5">
            <a:extLst xmlns:a="http://schemas.openxmlformats.org/drawingml/2006/main">
              <a:ext uri="{FF2B5EF4-FFF2-40B4-BE49-F238E27FC236}">
                <a16:creationId xmlns:a16="http://schemas.microsoft.com/office/drawing/2014/main" id="{33456E84-CFA4-4BFD-881F-D367F2FAB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358" y="4169410"/>
            <a:ext cx="285051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5</a:t>
            </a:r>
          </a:p>
        </p:txBody>
      </p:sp>
      <p:sp>
        <p:nvSpPr>
          <p:cNvPr id="39" name="Coconut">
            <a:extLst xmlns:a="http://schemas.openxmlformats.org/drawingml/2006/main">
              <a:ext uri="{FF2B5EF4-FFF2-40B4-BE49-F238E27FC236}">
                <a16:creationId xmlns:a16="http://schemas.microsoft.com/office/drawing/2014/main" id="{C4DFDE42-762F-4600-A589-A8600A162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057" y="4169108"/>
            <a:ext cx="1404468" cy="1359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7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Coconut</a:t>
            </a:r>
          </a:p>
        </p:txBody>
      </p:sp>
      <p:sp>
        <p:nvSpPr>
          <p:cNvPr id="40" name="15">
            <a:extLst xmlns:a="http://schemas.openxmlformats.org/drawingml/2006/main">
              <a:ext uri="{FF2B5EF4-FFF2-40B4-BE49-F238E27FC236}">
                <a16:creationId xmlns:a16="http://schemas.microsoft.com/office/drawing/2014/main" id="{8811564B-85EB-4B5F-9817-79F1A70F3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8060" y="4169299"/>
            <a:ext cx="325279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15</a:t>
            </a:r>
          </a:p>
        </p:txBody>
      </p:sp>
      <p:sp>
        <p:nvSpPr>
          <p:cNvPr id="41" name="Strawberry">
            <a:extLst xmlns:a="http://schemas.openxmlformats.org/drawingml/2006/main">
              <a:ext uri="{FF2B5EF4-FFF2-40B4-BE49-F238E27FC236}">
                <a16:creationId xmlns:a16="http://schemas.microsoft.com/office/drawing/2014/main" id="{D33571DA-096B-4961-9C06-0406A09CC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0427" y="4169220"/>
            <a:ext cx="1440123" cy="1359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7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Strawberry</a:t>
            </a:r>
          </a:p>
        </p:txBody>
      </p:sp>
      <p:sp>
        <p:nvSpPr>
          <p:cNvPr id="42" name="25">
            <a:extLst xmlns:a="http://schemas.openxmlformats.org/drawingml/2006/main">
              <a:ext uri="{FF2B5EF4-FFF2-40B4-BE49-F238E27FC236}">
                <a16:creationId xmlns:a16="http://schemas.microsoft.com/office/drawing/2014/main" id="{5BE6F8E1-2855-4A96-9C81-F263C95D0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5538" y="4169410"/>
            <a:ext cx="343948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25</a:t>
            </a:r>
          </a:p>
        </p:txBody>
      </p:sp>
      <p:sp>
        <p:nvSpPr>
          <p:cNvPr id="43" name="Lychee">
            <a:extLst xmlns:a="http://schemas.openxmlformats.org/drawingml/2006/main">
              <a:ext uri="{FF2B5EF4-FFF2-40B4-BE49-F238E27FC236}">
                <a16:creationId xmlns:a16="http://schemas.microsoft.com/office/drawing/2014/main" id="{93EBA310-7AE6-422B-B196-466FB54A8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3352" y="4169108"/>
            <a:ext cx="1394123" cy="1359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7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Lychee</a:t>
            </a:r>
          </a:p>
        </p:txBody>
      </p:sp>
      <p:sp>
        <p:nvSpPr>
          <p:cNvPr id="44" name="35">
            <a:extLst xmlns:a="http://schemas.openxmlformats.org/drawingml/2006/main">
              <a:ext uri="{FF2B5EF4-FFF2-40B4-BE49-F238E27FC236}">
                <a16:creationId xmlns:a16="http://schemas.microsoft.com/office/drawing/2014/main" id="{CEB5F0BD-9F19-4E5B-B61D-7841C30E5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0242" y="4169299"/>
            <a:ext cx="345659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35</a:t>
            </a:r>
          </a:p>
        </p:txBody>
      </p:sp>
      <p:sp>
        <p:nvSpPr>
          <p:cNvPr id="45" name="Sweet Crisp Apple">
            <a:extLst xmlns:a="http://schemas.openxmlformats.org/drawingml/2006/main">
              <a:ext uri="{FF2B5EF4-FFF2-40B4-BE49-F238E27FC236}">
                <a16:creationId xmlns:a16="http://schemas.microsoft.com/office/drawing/2014/main" id="{699DC594-2D5D-4028-8DF0-8C4CD3D24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2721" y="4169220"/>
            <a:ext cx="1429779" cy="1359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7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Sweet Crisp Apple</a:t>
            </a:r>
          </a:p>
        </p:txBody>
      </p:sp>
      <p:sp>
        <p:nvSpPr>
          <p:cNvPr id="46" name="6">
            <a:extLst xmlns:a="http://schemas.openxmlformats.org/drawingml/2006/main">
              <a:ext uri="{FF2B5EF4-FFF2-40B4-BE49-F238E27FC236}">
                <a16:creationId xmlns:a16="http://schemas.microsoft.com/office/drawing/2014/main" id="{DF9A7E48-9A66-4941-8A55-252113B44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914" y="4475782"/>
            <a:ext cx="283829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6</a:t>
            </a:r>
          </a:p>
        </p:txBody>
      </p:sp>
      <p:sp>
        <p:nvSpPr>
          <p:cNvPr id="47" name="Grape">
            <a:extLst xmlns:a="http://schemas.openxmlformats.org/drawingml/2006/main">
              <a:ext uri="{FF2B5EF4-FFF2-40B4-BE49-F238E27FC236}">
                <a16:creationId xmlns:a16="http://schemas.microsoft.com/office/drawing/2014/main" id="{523B3E02-C88C-468B-8FBD-54FF082BF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057" y="4473924"/>
            <a:ext cx="1404468" cy="1359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7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Grape</a:t>
            </a:r>
          </a:p>
        </p:txBody>
      </p:sp>
      <p:sp>
        <p:nvSpPr>
          <p:cNvPr id="48" name="16">
            <a:extLst xmlns:a="http://schemas.openxmlformats.org/drawingml/2006/main">
              <a:ext uri="{FF2B5EF4-FFF2-40B4-BE49-F238E27FC236}">
                <a16:creationId xmlns:a16="http://schemas.microsoft.com/office/drawing/2014/main" id="{1E783C13-2F02-49A1-A67B-31BB87453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8393" y="4475671"/>
            <a:ext cx="324612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16</a:t>
            </a:r>
          </a:p>
        </p:txBody>
      </p:sp>
      <p:sp>
        <p:nvSpPr>
          <p:cNvPr id="49" name="Icy Watermelon">
            <a:extLst xmlns:a="http://schemas.openxmlformats.org/drawingml/2006/main">
              <a:ext uri="{FF2B5EF4-FFF2-40B4-BE49-F238E27FC236}">
                <a16:creationId xmlns:a16="http://schemas.microsoft.com/office/drawing/2014/main" id="{58C7E1AE-A717-4FEB-B272-8A0C2394F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0427" y="4474035"/>
            <a:ext cx="1440123" cy="1359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7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Icy Watermelon</a:t>
            </a:r>
          </a:p>
        </p:txBody>
      </p:sp>
      <p:sp>
        <p:nvSpPr>
          <p:cNvPr id="50" name="26">
            <a:extLst xmlns:a="http://schemas.openxmlformats.org/drawingml/2006/main">
              <a:ext uri="{FF2B5EF4-FFF2-40B4-BE49-F238E27FC236}">
                <a16:creationId xmlns:a16="http://schemas.microsoft.com/office/drawing/2014/main" id="{27D7B379-FC2D-4999-8BB7-D342D5409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5093" y="4475782"/>
            <a:ext cx="344726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26</a:t>
            </a:r>
          </a:p>
        </p:txBody>
      </p:sp>
      <p:sp>
        <p:nvSpPr>
          <p:cNvPr id="51" name="Sweet Orange">
            <a:extLst xmlns:a="http://schemas.openxmlformats.org/drawingml/2006/main">
              <a:ext uri="{FF2B5EF4-FFF2-40B4-BE49-F238E27FC236}">
                <a16:creationId xmlns:a16="http://schemas.microsoft.com/office/drawing/2014/main" id="{5FE4119D-478D-48EB-8522-7CB01162A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3352" y="4473924"/>
            <a:ext cx="1394123" cy="1359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7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Sweet Orange</a:t>
            </a:r>
          </a:p>
        </p:txBody>
      </p:sp>
      <p:sp>
        <p:nvSpPr>
          <p:cNvPr id="52" name="36">
            <a:extLst xmlns:a="http://schemas.openxmlformats.org/drawingml/2006/main">
              <a:ext uri="{FF2B5EF4-FFF2-40B4-BE49-F238E27FC236}">
                <a16:creationId xmlns:a16="http://schemas.microsoft.com/office/drawing/2014/main" id="{56C6AE97-64D4-4ABA-BFD9-B8CACDB06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0575" y="4475671"/>
            <a:ext cx="345003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36</a:t>
            </a:r>
          </a:p>
        </p:txBody>
      </p:sp>
      <p:sp>
        <p:nvSpPr>
          <p:cNvPr id="53" name="Black Cherry">
            <a:extLst xmlns:a="http://schemas.openxmlformats.org/drawingml/2006/main">
              <a:ext uri="{FF2B5EF4-FFF2-40B4-BE49-F238E27FC236}">
                <a16:creationId xmlns:a16="http://schemas.microsoft.com/office/drawing/2014/main" id="{E7FF3B3B-593D-417C-8F09-AB89BE61CA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2721" y="4474035"/>
            <a:ext cx="1429779" cy="1359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7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Black Cherry</a:t>
            </a:r>
          </a:p>
        </p:txBody>
      </p:sp>
      <p:sp>
        <p:nvSpPr>
          <p:cNvPr id="54" name="7">
            <a:extLst xmlns:a="http://schemas.openxmlformats.org/drawingml/2006/main">
              <a:ext uri="{FF2B5EF4-FFF2-40B4-BE49-F238E27FC236}">
                <a16:creationId xmlns:a16="http://schemas.microsoft.com/office/drawing/2014/main" id="{DA0E353C-5210-4098-BE4B-7D3EBE8DE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025" y="4782153"/>
            <a:ext cx="283718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7</a:t>
            </a:r>
          </a:p>
        </p:txBody>
      </p:sp>
      <p:sp>
        <p:nvSpPr>
          <p:cNvPr id="55" name="Honey &amp; Cranberry">
            <a:extLst xmlns:a="http://schemas.openxmlformats.org/drawingml/2006/main">
              <a:ext uri="{FF2B5EF4-FFF2-40B4-BE49-F238E27FC236}">
                <a16:creationId xmlns:a16="http://schemas.microsoft.com/office/drawing/2014/main" id="{D9F56272-5974-4CCF-90D8-981D1AEBA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057" y="4778740"/>
            <a:ext cx="1404468" cy="1359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7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Honey &amp; Cranberry</a:t>
            </a:r>
          </a:p>
        </p:txBody>
      </p:sp>
      <p:sp>
        <p:nvSpPr>
          <p:cNvPr id="56" name="17">
            <a:extLst xmlns:a="http://schemas.openxmlformats.org/drawingml/2006/main">
              <a:ext uri="{FF2B5EF4-FFF2-40B4-BE49-F238E27FC236}">
                <a16:creationId xmlns:a16="http://schemas.microsoft.com/office/drawing/2014/main" id="{F2C0F702-32FA-4DC4-8811-04704AB3A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9949" y="4782042"/>
            <a:ext cx="321612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17</a:t>
            </a:r>
          </a:p>
        </p:txBody>
      </p:sp>
      <p:sp>
        <p:nvSpPr>
          <p:cNvPr id="57" name="Pineapple">
            <a:extLst xmlns:a="http://schemas.openxmlformats.org/drawingml/2006/main">
              <a:ext uri="{FF2B5EF4-FFF2-40B4-BE49-F238E27FC236}">
                <a16:creationId xmlns:a16="http://schemas.microsoft.com/office/drawing/2014/main" id="{6F184B12-B272-42B2-B967-EA74A2148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0427" y="4778851"/>
            <a:ext cx="1440123" cy="1359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7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Pineapple</a:t>
            </a:r>
          </a:p>
        </p:txBody>
      </p:sp>
      <p:sp>
        <p:nvSpPr>
          <p:cNvPr id="58" name="27">
            <a:extLst xmlns:a="http://schemas.openxmlformats.org/drawingml/2006/main">
              <a:ext uri="{FF2B5EF4-FFF2-40B4-BE49-F238E27FC236}">
                <a16:creationId xmlns:a16="http://schemas.microsoft.com/office/drawing/2014/main" id="{1FF36513-2A06-42AC-81B9-AD0A98224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6205" y="4782153"/>
            <a:ext cx="342614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27</a:t>
            </a:r>
          </a:p>
        </p:txBody>
      </p:sp>
      <p:sp>
        <p:nvSpPr>
          <p:cNvPr id="59" name="Icy Blueberry">
            <a:extLst xmlns:a="http://schemas.openxmlformats.org/drawingml/2006/main">
              <a:ext uri="{FF2B5EF4-FFF2-40B4-BE49-F238E27FC236}">
                <a16:creationId xmlns:a16="http://schemas.microsoft.com/office/drawing/2014/main" id="{96E3CFF7-8B48-4B74-B6A9-D0060D8AD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3352" y="4778740"/>
            <a:ext cx="1394123" cy="1359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7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Icy Blueberry</a:t>
            </a:r>
          </a:p>
        </p:txBody>
      </p:sp>
      <p:sp>
        <p:nvSpPr>
          <p:cNvPr id="60" name="37">
            <a:extLst xmlns:a="http://schemas.openxmlformats.org/drawingml/2006/main">
              <a:ext uri="{FF2B5EF4-FFF2-40B4-BE49-F238E27FC236}">
                <a16:creationId xmlns:a16="http://schemas.microsoft.com/office/drawing/2014/main" id="{F4E0BBB9-7B64-4FD5-9630-BDC6C5D02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1908" y="4782042"/>
            <a:ext cx="342392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37</a:t>
            </a:r>
          </a:p>
        </p:txBody>
      </p:sp>
      <p:sp>
        <p:nvSpPr>
          <p:cNvPr id="61" name="Raspberry">
            <a:extLst xmlns:a="http://schemas.openxmlformats.org/drawingml/2006/main">
              <a:ext uri="{FF2B5EF4-FFF2-40B4-BE49-F238E27FC236}">
                <a16:creationId xmlns:a16="http://schemas.microsoft.com/office/drawing/2014/main" id="{E5A24960-EF73-47F4-B282-A60F1D421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2721" y="4778851"/>
            <a:ext cx="1429779" cy="1359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7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Raspberry</a:t>
            </a:r>
          </a:p>
        </p:txBody>
      </p:sp>
      <p:sp>
        <p:nvSpPr>
          <p:cNvPr id="62" name="8">
            <a:extLst xmlns:a="http://schemas.openxmlformats.org/drawingml/2006/main">
              <a:ext uri="{FF2B5EF4-FFF2-40B4-BE49-F238E27FC236}">
                <a16:creationId xmlns:a16="http://schemas.microsoft.com/office/drawing/2014/main" id="{7FEEA096-0BEB-4886-BE2C-AC656D1D5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247" y="5088525"/>
            <a:ext cx="287274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8</a:t>
            </a:r>
          </a:p>
        </p:txBody>
      </p:sp>
      <p:sp>
        <p:nvSpPr>
          <p:cNvPr id="63" name="Mango">
            <a:extLst xmlns:a="http://schemas.openxmlformats.org/drawingml/2006/main">
              <a:ext uri="{FF2B5EF4-FFF2-40B4-BE49-F238E27FC236}">
                <a16:creationId xmlns:a16="http://schemas.microsoft.com/office/drawing/2014/main" id="{EB0CF39D-D62D-420E-BADB-0F753EAD8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057" y="5083556"/>
            <a:ext cx="1404468" cy="1359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7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Mango</a:t>
            </a:r>
          </a:p>
        </p:txBody>
      </p:sp>
      <p:sp>
        <p:nvSpPr>
          <p:cNvPr id="64" name="18">
            <a:extLst xmlns:a="http://schemas.openxmlformats.org/drawingml/2006/main">
              <a:ext uri="{FF2B5EF4-FFF2-40B4-BE49-F238E27FC236}">
                <a16:creationId xmlns:a16="http://schemas.microsoft.com/office/drawing/2014/main" id="{1B246DD6-ACE0-4BA2-B755-643F87F6E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6726" y="5088414"/>
            <a:ext cx="327946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18</a:t>
            </a:r>
          </a:p>
        </p:txBody>
      </p:sp>
      <p:sp>
        <p:nvSpPr>
          <p:cNvPr id="65" name="Icy Lemon">
            <a:extLst xmlns:a="http://schemas.openxmlformats.org/drawingml/2006/main">
              <a:ext uri="{FF2B5EF4-FFF2-40B4-BE49-F238E27FC236}">
                <a16:creationId xmlns:a16="http://schemas.microsoft.com/office/drawing/2014/main" id="{C440BDAD-F6D6-44BC-96DE-C9E0CFDEE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0427" y="5083667"/>
            <a:ext cx="1440123" cy="1359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7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Icy Lemon</a:t>
            </a:r>
          </a:p>
        </p:txBody>
      </p:sp>
      <p:sp>
        <p:nvSpPr>
          <p:cNvPr id="66" name="28">
            <a:extLst xmlns:a="http://schemas.openxmlformats.org/drawingml/2006/main">
              <a:ext uri="{FF2B5EF4-FFF2-40B4-BE49-F238E27FC236}">
                <a16:creationId xmlns:a16="http://schemas.microsoft.com/office/drawing/2014/main" id="{5F8C7AFE-7061-4319-A998-FBAC2489B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4427" y="5088525"/>
            <a:ext cx="346170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28</a:t>
            </a:r>
          </a:p>
        </p:txBody>
      </p:sp>
      <p:sp>
        <p:nvSpPr>
          <p:cNvPr id="67" name="Icy Lemon">
            <a:extLst xmlns:a="http://schemas.openxmlformats.org/drawingml/2006/main">
              <a:ext uri="{FF2B5EF4-FFF2-40B4-BE49-F238E27FC236}">
                <a16:creationId xmlns:a16="http://schemas.microsoft.com/office/drawing/2014/main" id="{ACCD25E5-BDBF-4BE4-819D-881B048BD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3352" y="5083556"/>
            <a:ext cx="1394123" cy="1359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7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Icy Lemon</a:t>
            </a:r>
          </a:p>
        </p:txBody>
      </p:sp>
      <p:sp>
        <p:nvSpPr>
          <p:cNvPr id="68" name="38">
            <a:extLst xmlns:a="http://schemas.openxmlformats.org/drawingml/2006/main">
              <a:ext uri="{FF2B5EF4-FFF2-40B4-BE49-F238E27FC236}">
                <a16:creationId xmlns:a16="http://schemas.microsoft.com/office/drawing/2014/main" id="{49B750D3-9886-4C72-ADF0-59AF47636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908" y="5088414"/>
            <a:ext cx="348204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38</a:t>
            </a:r>
          </a:p>
        </p:txBody>
      </p:sp>
      <p:sp>
        <p:nvSpPr>
          <p:cNvPr id="69" name="Passion Fruit">
            <a:extLst xmlns:a="http://schemas.openxmlformats.org/drawingml/2006/main">
              <a:ext uri="{FF2B5EF4-FFF2-40B4-BE49-F238E27FC236}">
                <a16:creationId xmlns:a16="http://schemas.microsoft.com/office/drawing/2014/main" id="{F67F3E5F-38FE-4FA5-B99E-45FDC1857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2721" y="5083667"/>
            <a:ext cx="1429779" cy="1359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7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Passion Fruit</a:t>
            </a:r>
          </a:p>
        </p:txBody>
      </p:sp>
      <p:sp>
        <p:nvSpPr>
          <p:cNvPr id="70" name="9">
            <a:extLst xmlns:a="http://schemas.openxmlformats.org/drawingml/2006/main">
              <a:ext uri="{FF2B5EF4-FFF2-40B4-BE49-F238E27FC236}">
                <a16:creationId xmlns:a16="http://schemas.microsoft.com/office/drawing/2014/main" id="{486D4F87-70BD-46DC-B140-E34F00BD7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025" y="5394897"/>
            <a:ext cx="283829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9</a:t>
            </a:r>
          </a:p>
        </p:txBody>
      </p:sp>
      <p:sp>
        <p:nvSpPr>
          <p:cNvPr id="71" name="Cherry">
            <a:extLst xmlns:a="http://schemas.openxmlformats.org/drawingml/2006/main">
              <a:ext uri="{FF2B5EF4-FFF2-40B4-BE49-F238E27FC236}">
                <a16:creationId xmlns:a16="http://schemas.microsoft.com/office/drawing/2014/main" id="{D39D5DD4-6A19-48F4-8492-E7E6F6FE6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057" y="5388372"/>
            <a:ext cx="1404468" cy="1359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7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Cherry</a:t>
            </a:r>
          </a:p>
        </p:txBody>
      </p:sp>
      <p:sp>
        <p:nvSpPr>
          <p:cNvPr id="72" name="19">
            <a:extLst xmlns:a="http://schemas.openxmlformats.org/drawingml/2006/main">
              <a:ext uri="{FF2B5EF4-FFF2-40B4-BE49-F238E27FC236}">
                <a16:creationId xmlns:a16="http://schemas.microsoft.com/office/drawing/2014/main" id="{25AE60FD-F15D-40D7-9CA8-A0D950EF1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8615" y="5394785"/>
            <a:ext cx="324279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19</a:t>
            </a:r>
          </a:p>
        </p:txBody>
      </p:sp>
      <p:sp>
        <p:nvSpPr>
          <p:cNvPr id="73" name="Icy Lychee">
            <a:extLst xmlns:a="http://schemas.openxmlformats.org/drawingml/2006/main">
              <a:ext uri="{FF2B5EF4-FFF2-40B4-BE49-F238E27FC236}">
                <a16:creationId xmlns:a16="http://schemas.microsoft.com/office/drawing/2014/main" id="{E981AAA8-D405-4D08-A8E8-B627531D4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0427" y="5388483"/>
            <a:ext cx="1440123" cy="1359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7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Icy Lychee</a:t>
            </a:r>
          </a:p>
        </p:txBody>
      </p:sp>
      <p:sp>
        <p:nvSpPr>
          <p:cNvPr id="74" name="29">
            <a:extLst xmlns:a="http://schemas.openxmlformats.org/drawingml/2006/main">
              <a:ext uri="{FF2B5EF4-FFF2-40B4-BE49-F238E27FC236}">
                <a16:creationId xmlns:a16="http://schemas.microsoft.com/office/drawing/2014/main" id="{FE028455-1050-4D87-912B-48C309344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5316" y="5394897"/>
            <a:ext cx="344392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29</a:t>
            </a:r>
          </a:p>
        </p:txBody>
      </p:sp>
      <p:sp>
        <p:nvSpPr>
          <p:cNvPr id="75" name="Tropical Pineapple">
            <a:extLst xmlns:a="http://schemas.openxmlformats.org/drawingml/2006/main">
              <a:ext uri="{FF2B5EF4-FFF2-40B4-BE49-F238E27FC236}">
                <a16:creationId xmlns:a16="http://schemas.microsoft.com/office/drawing/2014/main" id="{0832346B-2847-4E31-B9BC-F581CFFDB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3352" y="5388372"/>
            <a:ext cx="1394123" cy="1359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7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Tropical Pineapple</a:t>
            </a:r>
          </a:p>
        </p:txBody>
      </p:sp>
      <p:sp>
        <p:nvSpPr>
          <p:cNvPr id="76" name="39">
            <a:extLst xmlns:a="http://schemas.openxmlformats.org/drawingml/2006/main">
              <a:ext uri="{FF2B5EF4-FFF2-40B4-BE49-F238E27FC236}">
                <a16:creationId xmlns:a16="http://schemas.microsoft.com/office/drawing/2014/main" id="{53BECF06-ED78-4B89-BAF9-181294DE5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0686" y="5394785"/>
            <a:ext cx="344614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39</a:t>
            </a:r>
          </a:p>
        </p:txBody>
      </p:sp>
      <p:sp>
        <p:nvSpPr>
          <p:cNvPr id="77" name="Dragon Fruit">
            <a:extLst xmlns:a="http://schemas.openxmlformats.org/drawingml/2006/main">
              <a:ext uri="{FF2B5EF4-FFF2-40B4-BE49-F238E27FC236}">
                <a16:creationId xmlns:a16="http://schemas.microsoft.com/office/drawing/2014/main" id="{93AFF5C1-9740-4862-BC41-AD7A0C728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2721" y="5388483"/>
            <a:ext cx="1429779" cy="1359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7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Dragon Fruit</a:t>
            </a:r>
          </a:p>
        </p:txBody>
      </p:sp>
      <p:sp>
        <p:nvSpPr>
          <p:cNvPr id="78" name="10">
            <a:extLst xmlns:a="http://schemas.openxmlformats.org/drawingml/2006/main">
              <a:ext uri="{FF2B5EF4-FFF2-40B4-BE49-F238E27FC236}">
                <a16:creationId xmlns:a16="http://schemas.microsoft.com/office/drawing/2014/main" id="{41C959B3-4643-4181-A2B5-3DA17BFFC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78" y="5701268"/>
            <a:ext cx="326879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sp>
        <p:nvSpPr>
          <p:cNvPr id="79" name="Red Berries">
            <a:extLst xmlns:a="http://schemas.openxmlformats.org/drawingml/2006/main">
              <a:ext uri="{FF2B5EF4-FFF2-40B4-BE49-F238E27FC236}">
                <a16:creationId xmlns:a16="http://schemas.microsoft.com/office/drawing/2014/main" id="{0AFD25F0-58B0-4FE4-9685-DCE9906AD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057" y="5693188"/>
            <a:ext cx="1404468" cy="1359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7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Red Berries</a:t>
            </a:r>
          </a:p>
        </p:txBody>
      </p:sp>
      <p:sp>
        <p:nvSpPr>
          <p:cNvPr id="80" name="20">
            <a:extLst xmlns:a="http://schemas.openxmlformats.org/drawingml/2006/main">
              <a:ext uri="{FF2B5EF4-FFF2-40B4-BE49-F238E27FC236}">
                <a16:creationId xmlns:a16="http://schemas.microsoft.com/office/drawing/2014/main" id="{DD9B3698-2B49-434D-BF84-62BD732EC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77170" y="5701157"/>
            <a:ext cx="347059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20</a:t>
            </a:r>
          </a:p>
        </p:txBody>
      </p:sp>
      <p:sp>
        <p:nvSpPr>
          <p:cNvPr id="81" name="Strawberry">
            <a:extLst xmlns:a="http://schemas.openxmlformats.org/drawingml/2006/main">
              <a:ext uri="{FF2B5EF4-FFF2-40B4-BE49-F238E27FC236}">
                <a16:creationId xmlns:a16="http://schemas.microsoft.com/office/drawing/2014/main" id="{A66B1E88-E1CC-4A24-BB95-3E28755E8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0427" y="5693299"/>
            <a:ext cx="1440123" cy="1359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7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Strawberry</a:t>
            </a:r>
          </a:p>
        </p:txBody>
      </p:sp>
      <p:sp>
        <p:nvSpPr>
          <p:cNvPr id="82" name="30">
            <a:extLst xmlns:a="http://schemas.openxmlformats.org/drawingml/2006/main">
              <a:ext uri="{FF2B5EF4-FFF2-40B4-BE49-F238E27FC236}">
                <a16:creationId xmlns:a16="http://schemas.microsoft.com/office/drawing/2014/main" id="{2730F05C-5E27-490B-9B66-5B82C3DC0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3871" y="5701268"/>
            <a:ext cx="347282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30</a:t>
            </a:r>
          </a:p>
        </p:txBody>
      </p:sp>
      <p:sp>
        <p:nvSpPr>
          <p:cNvPr id="83" name="Peach">
            <a:extLst xmlns:a="http://schemas.openxmlformats.org/drawingml/2006/main">
              <a:ext uri="{FF2B5EF4-FFF2-40B4-BE49-F238E27FC236}">
                <a16:creationId xmlns:a16="http://schemas.microsoft.com/office/drawing/2014/main" id="{98174B44-CBA0-4392-B55A-1F0EC06C3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3352" y="5693188"/>
            <a:ext cx="1394123" cy="1359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7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Peach</a:t>
            </a:r>
          </a:p>
        </p:txBody>
      </p:sp>
      <p:sp>
        <p:nvSpPr>
          <p:cNvPr id="84" name="40">
            <a:extLst xmlns:a="http://schemas.openxmlformats.org/drawingml/2006/main">
              <a:ext uri="{FF2B5EF4-FFF2-40B4-BE49-F238E27FC236}">
                <a16:creationId xmlns:a16="http://schemas.microsoft.com/office/drawing/2014/main" id="{108CA1B7-CC73-4FFF-B733-505F3B62D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352" y="5701157"/>
            <a:ext cx="349304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40</a:t>
            </a:r>
          </a:p>
        </p:txBody>
      </p:sp>
      <p:sp>
        <p:nvSpPr>
          <p:cNvPr id="85" name="Citrus">
            <a:extLst xmlns:a="http://schemas.openxmlformats.org/drawingml/2006/main">
              <a:ext uri="{FF2B5EF4-FFF2-40B4-BE49-F238E27FC236}">
                <a16:creationId xmlns:a16="http://schemas.microsoft.com/office/drawing/2014/main" id="{2A32F480-0DB1-478E-A7C6-DCBCCFC46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2721" y="5693299"/>
            <a:ext cx="1429779" cy="1359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7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Citrus</a:t>
            </a:r>
          </a:p>
        </p:txBody>
      </p:sp>
      <p:sp>
        <p:nvSpPr>
          <p:cNvPr id="86" name="Additional flavors can be customized on request.">
            <a:extLst xmlns:a="http://schemas.openxmlformats.org/drawingml/2006/main">
              <a:ext uri="{FF2B5EF4-FFF2-40B4-BE49-F238E27FC236}">
                <a16:creationId xmlns:a16="http://schemas.microsoft.com/office/drawing/2014/main" id="{F611340C-9DF0-44B5-BCDD-1363CD4FC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6391275"/>
            <a:ext cx="10001250" cy="1573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Additional flavors can be customized on request.</a:t>
            </a:r>
          </a:p>
        </p:txBody>
      </p:sp>
      <p:sp>
        <p:nvSpPr>
          <p:cNvPr id="87" name="">
            <a:extLst xmlns:a="http://schemas.openxmlformats.org/drawingml/2006/main">
              <a:ext uri="{FF2B5EF4-FFF2-40B4-BE49-F238E27FC236}">
                <a16:creationId xmlns:a16="http://schemas.microsoft.com/office/drawing/2014/main" id="{2D555AD2-8D29-465B-89B1-3312F57F0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239"/>
          </a:solidFill>
          <a:ln xmlns:a="http://schemas.openxmlformats.org/drawingml/2006/main" w="0">
            <a:noFill/>
          </a:ln>
        </p:spPr>
      </p:sp>
      <p:sp>
        <p:nvSpPr>
          <p:cNvPr id="88" name="">
            <a:extLst xmlns:a="http://schemas.openxmlformats.org/drawingml/2006/main">
              <a:ext uri="{FF2B5EF4-FFF2-40B4-BE49-F238E27FC236}">
                <a16:creationId xmlns:a16="http://schemas.microsoft.com/office/drawing/2014/main" id="{BF345B69-878E-45D8-B8F3-BAC137EB1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71500"/>
            <a:ext cx="12192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A6A1"/>
          </a:solidFill>
          <a:ln xmlns:a="http://schemas.openxmlformats.org/drawingml/2006/main" w="0">
            <a:noFill/>
          </a:ln>
        </p:spPr>
      </p:sp>
      <p:pic>
        <p:nvPicPr>
          <p:cNvPr id="89" name="">
            <a:extLst xmlns:a="http://schemas.openxmlformats.org/drawingml/2006/main">
              <a:ext uri="{FF2B5EF4-FFF2-40B4-BE49-F238E27FC236}">
                <a16:creationId xmlns:a16="http://schemas.microsoft.com/office/drawing/2014/main" id="{F6F73FAD-27FD-46FE-99C8-5A114DDD7BB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581d8334c64434e"/>
          <a:stretch xmlns:a="http://schemas.openxmlformats.org/drawingml/2006/main"/>
        </p:blipFill>
        <p:spPr>
          <a:xfrm xmlns:a="http://schemas.openxmlformats.org/drawingml/2006/main">
            <a:off x="361950" y="85725"/>
            <a:ext cx="409575" cy="409575"/>
          </a:xfrm>
          <a:prstGeom xmlns:a="http://schemas.openxmlformats.org/drawingml/2006/main" prst="rect">
            <a:avLst/>
          </a:prstGeom>
        </p:spPr>
      </p:pic>
      <p:sp>
        <p:nvSpPr>
          <p:cNvPr id="90" name="HYTAN BIO TECH">
            <a:extLst xmlns:a="http://schemas.openxmlformats.org/drawingml/2006/main">
              <a:ext uri="{FF2B5EF4-FFF2-40B4-BE49-F238E27FC236}">
                <a16:creationId xmlns:a16="http://schemas.microsoft.com/office/drawing/2014/main" id="{749825CA-D1A4-45AA-8AF3-C0FE875D5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161925"/>
            <a:ext cx="428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HYTAN BIO TECH</a:t>
            </a:r>
          </a:p>
        </p:txBody>
      </p:sp>
      <p:sp>
        <p:nvSpPr>
          <p:cNvPr id="91" name="ORAL FILM INNOVATION">
            <a:extLst xmlns:a="http://schemas.openxmlformats.org/drawingml/2006/main">
              <a:ext uri="{FF2B5EF4-FFF2-40B4-BE49-F238E27FC236}">
                <a16:creationId xmlns:a16="http://schemas.microsoft.com/office/drawing/2014/main" id="{DCED10EF-60E4-413C-A855-7C371D76C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38125"/>
            <a:ext cx="34480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B5E3D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050" b="0">
                <a:solidFill>
                  <a:srgbClr val="B5E3DF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B5E3DF"/>
                </a:solidFill>
                <a:latin typeface="Arial"/>
                <a:ea typeface="Arial"/>
                <a:cs typeface="Arial"/>
              </a:rPr>
              <a:t>ORAL FILM INNOVATION</a:t>
            </a:r>
          </a:p>
        </p:txBody>
      </p:sp>
      <p:sp>
        <p:nvSpPr>
          <p:cNvPr id="92" name="29">
            <a:extLst xmlns:a="http://schemas.openxmlformats.org/drawingml/2006/main">
              <a:ext uri="{FF2B5EF4-FFF2-40B4-BE49-F238E27FC236}">
                <a16:creationId xmlns:a16="http://schemas.microsoft.com/office/drawing/2014/main" id="{492C3FB2-964D-4F39-B2B6-E5453F4A7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91925" y="6648450"/>
            <a:ext cx="28575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75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29</a:t>
            </a:r>
          </a:p>
        </p:txBody>
      </p:sp>
    </p:spTree>
    <p:extLst>
      <p:ext uri="{BB962C8B-B14F-4D97-AF65-F5344CB8AC3E}">
        <p14:creationId xmlns:p14="http://schemas.microsoft.com/office/powerpoint/2010/main" val="102532149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B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177A790-B310-49BF-9CFB-850D284D7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239"/>
          </a:solidFill>
          <a:ln xmlns:a="http://schemas.openxmlformats.org/drawingml/2006/main" w="0">
            <a:noFill/>
          </a:ln>
        </p:spPr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D4DF803-0BBA-4D5B-8738-56B73F6A0E1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e447b2f100f4ce5"/>
          <a:stretch xmlns:a="http://schemas.openxmlformats.org/drawingml/2006/main"/>
        </p:blipFill>
        <p:spPr>
          <a:xfrm xmlns:a="http://schemas.openxmlformats.org/drawingml/2006/main">
            <a:off x="8191500" y="1428750"/>
            <a:ext cx="3143250" cy="3143250"/>
          </a:xfrm>
          <a:prstGeom xmlns:a="http://schemas.openxmlformats.org/drawingml/2006/main" prst="rect">
            <a:avLst/>
          </a:prstGeom>
        </p:spPr>
      </p:pic>
      <p:sp>
        <p:nvSpPr>
          <p:cNvPr id="3" name="HYTAN BIO TECH">
            <a:extLst xmlns:a="http://schemas.openxmlformats.org/drawingml/2006/main">
              <a:ext uri="{FF2B5EF4-FFF2-40B4-BE49-F238E27FC236}">
                <a16:creationId xmlns:a16="http://schemas.microsoft.com/office/drawing/2014/main" id="{B2D5F9F8-8A9D-4A1F-8B4A-31B93A81F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1500"/>
            <a:ext cx="714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2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32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HYTAN BIO TECH</a:t>
            </a:r>
          </a:p>
        </p:txBody>
      </p:sp>
      <p:sp>
        <p:nvSpPr>
          <p:cNvPr id="4" name="Custom Oral Film Solutions">
            <a:extLst xmlns:a="http://schemas.openxmlformats.org/drawingml/2006/main">
              <a:ext uri="{FF2B5EF4-FFF2-40B4-BE49-F238E27FC236}">
                <a16:creationId xmlns:a16="http://schemas.microsoft.com/office/drawing/2014/main" id="{3681DB3B-1806-4699-B47C-4D8BDBE76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466850"/>
            <a:ext cx="7143750" cy="4046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27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Custom Oral Film Solutions</a:t>
            </a:r>
          </a:p>
        </p:txBody>
      </p:sp>
      <p:sp>
        <p:nvSpPr>
          <p:cNvPr id="5" name="for Global Health Brands">
            <a:extLst xmlns:a="http://schemas.openxmlformats.org/drawingml/2006/main">
              <a:ext uri="{FF2B5EF4-FFF2-40B4-BE49-F238E27FC236}">
                <a16:creationId xmlns:a16="http://schemas.microsoft.com/office/drawing/2014/main" id="{289C585A-5F84-4CB5-B8B7-2A7775E53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844040"/>
            <a:ext cx="7143750" cy="4046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27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for Global Health Brands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40DF29B-20D9-4237-8234-C99F28206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457450"/>
            <a:ext cx="6667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A6A1"/>
          </a:solidFill>
          <a:ln xmlns:a="http://schemas.openxmlformats.org/drawingml/2006/main" w="0">
            <a:noFill/>
          </a:ln>
        </p:spPr>
      </p:sp>
      <p:sp>
        <p:nvSpPr>
          <p:cNvPr id="7" name="Email">
            <a:extLst xmlns:a="http://schemas.openxmlformats.org/drawingml/2006/main">
              <a:ext uri="{FF2B5EF4-FFF2-40B4-BE49-F238E27FC236}">
                <a16:creationId xmlns:a16="http://schemas.microsoft.com/office/drawing/2014/main" id="{E57DCC33-C75E-4978-B7DD-130D82AA3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57500"/>
            <a:ext cx="6667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1">
                <a:solidFill>
                  <a:srgbClr val="93D7D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1">
                <a:solidFill>
                  <a:srgbClr val="93D7D0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93D7D0"/>
                </a:solidFill>
                <a:latin typeface="Arial"/>
                <a:ea typeface="Arial"/>
                <a:cs typeface="Arial"/>
              </a:rPr>
              <a:t>Email</a:t>
            </a:r>
          </a:p>
        </p:txBody>
      </p:sp>
      <p:sp>
        <p:nvSpPr>
          <p:cNvPr id="8" name="info@hytanbio.com">
            <a:extLst xmlns:a="http://schemas.openxmlformats.org/drawingml/2006/main">
              <a:ext uri="{FF2B5EF4-FFF2-40B4-BE49-F238E27FC236}">
                <a16:creationId xmlns:a16="http://schemas.microsoft.com/office/drawing/2014/main" id="{900C8346-3D6A-4B81-ADC5-2822EEAD5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162300"/>
            <a:ext cx="7524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27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FFFFFF"/>
                </a:solidFill>
                <a:latin typeface="Arial"/>
                <a:ea typeface="Arial"/>
                <a:cs typeface="Arial"/>
                <a:hlinkClick xmlns:r="http://schemas.openxmlformats.org/officeDocument/2006/relationships" r:id="Rdca8dabd15054d8b"/>
              </a:rPr>
              <a:t>info@hytanbio.com</a:t>
            </a:r>
          </a:p>
        </p:txBody>
      </p:sp>
      <p:sp>
        <p:nvSpPr>
          <p:cNvPr id="9" name="WhatsApp">
            <a:extLst xmlns:a="http://schemas.openxmlformats.org/drawingml/2006/main">
              <a:ext uri="{FF2B5EF4-FFF2-40B4-BE49-F238E27FC236}">
                <a16:creationId xmlns:a16="http://schemas.microsoft.com/office/drawing/2014/main" id="{5635A83A-98AE-474C-A4CA-3CB5CFDC4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90950"/>
            <a:ext cx="6667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1">
                <a:solidFill>
                  <a:srgbClr val="93D7D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1">
                <a:solidFill>
                  <a:srgbClr val="93D7D0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93D7D0"/>
                </a:solidFill>
                <a:latin typeface="Arial"/>
                <a:ea typeface="Arial"/>
                <a:cs typeface="Arial"/>
              </a:rPr>
              <a:t>WhatsApp</a:t>
            </a:r>
          </a:p>
        </p:txBody>
      </p:sp>
      <p:sp>
        <p:nvSpPr>
          <p:cNvPr id="10" name="+852 6240 8962">
            <a:extLst xmlns:a="http://schemas.openxmlformats.org/drawingml/2006/main">
              <a:ext uri="{FF2B5EF4-FFF2-40B4-BE49-F238E27FC236}">
                <a16:creationId xmlns:a16="http://schemas.microsoft.com/office/drawing/2014/main" id="{A4EF08C3-528B-4EB8-9B7B-AB60E6C8F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095750"/>
            <a:ext cx="7524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27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FFFFFF"/>
                </a:solidFill>
                <a:latin typeface="Arial"/>
                <a:ea typeface="Arial"/>
                <a:cs typeface="Arial"/>
                <a:hlinkClick xmlns:r="http://schemas.openxmlformats.org/officeDocument/2006/relationships" r:id="Rd9efde5973a945df"/>
              </a:rPr>
              <a:t>+852 6240 8962</a:t>
            </a:r>
          </a:p>
        </p:txBody>
      </p:sp>
      <p:sp>
        <p:nvSpPr>
          <p:cNvPr id="11" name="Website">
            <a:extLst xmlns:a="http://schemas.openxmlformats.org/drawingml/2006/main">
              <a:ext uri="{FF2B5EF4-FFF2-40B4-BE49-F238E27FC236}">
                <a16:creationId xmlns:a16="http://schemas.microsoft.com/office/drawing/2014/main" id="{283FDA3A-832F-4C18-A2CA-425031AC4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724400"/>
            <a:ext cx="6667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1">
                <a:solidFill>
                  <a:srgbClr val="93D7D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1">
                <a:solidFill>
                  <a:srgbClr val="93D7D0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93D7D0"/>
                </a:solidFill>
                <a:latin typeface="Arial"/>
                <a:ea typeface="Arial"/>
                <a:cs typeface="Arial"/>
              </a:rPr>
              <a:t>Website</a:t>
            </a:r>
          </a:p>
        </p:txBody>
      </p:sp>
      <p:sp>
        <p:nvSpPr>
          <p:cNvPr id="12" name="https://www.hytanbiotech.com/">
            <a:extLst xmlns:a="http://schemas.openxmlformats.org/drawingml/2006/main">
              <a:ext uri="{FF2B5EF4-FFF2-40B4-BE49-F238E27FC236}">
                <a16:creationId xmlns:a16="http://schemas.microsoft.com/office/drawing/2014/main" id="{C26994D7-272C-4F39-9BB8-6FAB0F869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029200"/>
            <a:ext cx="7524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24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FFFFFF"/>
                </a:solidFill>
                <a:latin typeface="Arial"/>
                <a:ea typeface="Arial"/>
                <a:cs typeface="Arial"/>
                <a:hlinkClick xmlns:r="http://schemas.openxmlformats.org/officeDocument/2006/relationships" r:id="R9dea33e660894e79"/>
              </a:rPr>
              <a:t>https://www.hytanbiotech.com/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FA31823-0FB5-4793-B8A7-F64E13166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981700"/>
            <a:ext cx="106203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9465B"/>
          </a:solidFill>
          <a:ln xmlns:a="http://schemas.openxmlformats.org/drawingml/2006/main" w="0">
            <a:noFill/>
          </a:ln>
        </p:spPr>
      </p:sp>
      <p:sp>
        <p:nvSpPr>
          <p:cNvPr id="14" name="Hongkong Hytan Biotech CO. Ltd">
            <a:extLst xmlns:a="http://schemas.openxmlformats.org/drawingml/2006/main">
              <a:ext uri="{FF2B5EF4-FFF2-40B4-BE49-F238E27FC236}">
                <a16:creationId xmlns:a16="http://schemas.microsoft.com/office/drawing/2014/main" id="{B47F319F-CAC8-4538-B09B-41EC9E714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57925"/>
            <a:ext cx="1047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8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Hongkong Hytan Biotech CO. Ltd</a:t>
            </a:r>
          </a:p>
        </p:txBody>
      </p:sp>
    </p:spTree>
    <p:extLst>
      <p:ext uri="{BB962C8B-B14F-4D97-AF65-F5344CB8AC3E}">
        <p14:creationId xmlns:p14="http://schemas.microsoft.com/office/powerpoint/2010/main" val="163010733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2026-10-08T13:01:47.4890000Z</dcterms:created>
  <dcterms:modified xsi:type="dcterms:W3CDTF">2026-10-08T13:01:47.4890000Z</dcterms:modified>
</coreProperties>
</file>